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6"/>
  </p:handoutMasterIdLst>
  <p:sldIdLst>
    <p:sldId id="256" r:id="rId2"/>
    <p:sldId id="257" r:id="rId3"/>
    <p:sldId id="274" r:id="rId4"/>
    <p:sldId id="275" r:id="rId5"/>
    <p:sldId id="270" r:id="rId6"/>
    <p:sldId id="261" r:id="rId7"/>
    <p:sldId id="278" r:id="rId8"/>
    <p:sldId id="279" r:id="rId9"/>
    <p:sldId id="259" r:id="rId10"/>
    <p:sldId id="260" r:id="rId11"/>
    <p:sldId id="266" r:id="rId12"/>
    <p:sldId id="273" r:id="rId13"/>
    <p:sldId id="272" r:id="rId14"/>
    <p:sldId id="280" r:id="rId15"/>
  </p:sldIdLst>
  <p:sldSz cx="12192000" cy="6858000"/>
  <p:notesSz cx="7004050" cy="92900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1" autoAdjust="0"/>
    <p:restoredTop sz="94660"/>
  </p:normalViewPr>
  <p:slideViewPr>
    <p:cSldViewPr snapToGrid="0">
      <p:cViewPr>
        <p:scale>
          <a:sx n="66" d="100"/>
          <a:sy n="66" d="100"/>
        </p:scale>
        <p:origin x="-1374" y="-6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5088" cy="466116"/>
          </a:xfrm>
          <a:prstGeom prst="rect">
            <a:avLst/>
          </a:prstGeom>
        </p:spPr>
        <p:txBody>
          <a:bodyPr vert="horz" lIns="93104" tIns="46552" rIns="93104" bIns="4655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67341" y="0"/>
            <a:ext cx="3035088" cy="466116"/>
          </a:xfrm>
          <a:prstGeom prst="rect">
            <a:avLst/>
          </a:prstGeom>
        </p:spPr>
        <p:txBody>
          <a:bodyPr vert="horz" lIns="93104" tIns="46552" rIns="93104" bIns="46552" rtlCol="0"/>
          <a:lstStyle>
            <a:lvl1pPr algn="r">
              <a:defRPr sz="1200"/>
            </a:lvl1pPr>
          </a:lstStyle>
          <a:p>
            <a:fld id="{753BD9F0-58CC-4A6C-8B44-BCE5F0DD0150}" type="datetimeFigureOut">
              <a:rPr lang="en-US" smtClean="0"/>
              <a:t>10/16/2017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3936"/>
            <a:ext cx="3035088" cy="466115"/>
          </a:xfrm>
          <a:prstGeom prst="rect">
            <a:avLst/>
          </a:prstGeom>
        </p:spPr>
        <p:txBody>
          <a:bodyPr vert="horz" lIns="93104" tIns="46552" rIns="93104" bIns="4655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67341" y="8823936"/>
            <a:ext cx="3035088" cy="466115"/>
          </a:xfrm>
          <a:prstGeom prst="rect">
            <a:avLst/>
          </a:prstGeom>
        </p:spPr>
        <p:txBody>
          <a:bodyPr vert="horz" lIns="93104" tIns="46552" rIns="93104" bIns="46552" rtlCol="0" anchor="b"/>
          <a:lstStyle>
            <a:lvl1pPr algn="r">
              <a:defRPr sz="1200"/>
            </a:lvl1pPr>
          </a:lstStyle>
          <a:p>
            <a:fld id="{3469429F-08EC-48B8-932E-5B5E6CE04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1832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C6D37-417C-4062-A2BA-8239D0956FF2}" type="datetimeFigureOut">
              <a:rPr lang="en-US" smtClean="0"/>
              <a:t>10/16/2017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26BD8-93EC-4741-BF33-7D13D0CA7B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884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C6D37-417C-4062-A2BA-8239D0956FF2}" type="datetimeFigureOut">
              <a:rPr lang="en-US" smtClean="0"/>
              <a:t>10/16/2017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26BD8-93EC-4741-BF33-7D13D0CA7B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031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C6D37-417C-4062-A2BA-8239D0956FF2}" type="datetimeFigureOut">
              <a:rPr lang="en-US" smtClean="0"/>
              <a:t>10/16/2017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26BD8-93EC-4741-BF33-7D13D0CA7B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297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C6D37-417C-4062-A2BA-8239D0956FF2}" type="datetimeFigureOut">
              <a:rPr lang="en-US" smtClean="0"/>
              <a:t>10/16/2017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26BD8-93EC-4741-BF33-7D13D0CA7B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429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C6D37-417C-4062-A2BA-8239D0956FF2}" type="datetimeFigureOut">
              <a:rPr lang="en-US" smtClean="0"/>
              <a:t>10/16/2017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26BD8-93EC-4741-BF33-7D13D0CA7B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147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C6D37-417C-4062-A2BA-8239D0956FF2}" type="datetimeFigureOut">
              <a:rPr lang="en-US" smtClean="0"/>
              <a:t>10/16/2017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26BD8-93EC-4741-BF33-7D13D0CA7B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846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C6D37-417C-4062-A2BA-8239D0956FF2}" type="datetimeFigureOut">
              <a:rPr lang="en-US" smtClean="0"/>
              <a:t>10/16/2017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26BD8-93EC-4741-BF33-7D13D0CA7B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116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C6D37-417C-4062-A2BA-8239D0956FF2}" type="datetimeFigureOut">
              <a:rPr lang="en-US" smtClean="0"/>
              <a:t>10/16/2017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26BD8-93EC-4741-BF33-7D13D0CA7B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541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C6D37-417C-4062-A2BA-8239D0956FF2}" type="datetimeFigureOut">
              <a:rPr lang="en-US" smtClean="0"/>
              <a:t>10/16/2017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26BD8-93EC-4741-BF33-7D13D0CA7B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252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C6D37-417C-4062-A2BA-8239D0956FF2}" type="datetimeFigureOut">
              <a:rPr lang="en-US" smtClean="0"/>
              <a:t>10/16/2017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26BD8-93EC-4741-BF33-7D13D0CA7B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847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C6D37-417C-4062-A2BA-8239D0956FF2}" type="datetimeFigureOut">
              <a:rPr lang="en-US" smtClean="0"/>
              <a:t>10/16/2017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26BD8-93EC-4741-BF33-7D13D0CA7B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738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1C6D37-417C-4062-A2BA-8239D0956FF2}" type="datetimeFigureOut">
              <a:rPr lang="en-US" smtClean="0"/>
              <a:t>10/16/2017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826BD8-93EC-4741-BF33-7D13D0CA7B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655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Securities Transaction Price Index (STPI)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338320"/>
            <a:ext cx="9144000" cy="919480"/>
          </a:xfrm>
        </p:spPr>
        <p:txBody>
          <a:bodyPr>
            <a:noAutofit/>
          </a:bodyPr>
          <a:lstStyle/>
          <a:p>
            <a:r>
              <a:rPr lang="en-US" sz="2000" dirty="0" smtClean="0">
                <a:latin typeface="Garamond" panose="02020404030301010803" pitchFamily="18" charset="0"/>
              </a:rPr>
              <a:t>Office of the Economic Adviser</a:t>
            </a:r>
          </a:p>
          <a:p>
            <a:r>
              <a:rPr lang="en-US" sz="2000" dirty="0" smtClean="0">
                <a:latin typeface="Garamond" panose="02020404030301010803" pitchFamily="18" charset="0"/>
              </a:rPr>
              <a:t>Department of Industrial Policy and Promotion</a:t>
            </a:r>
          </a:p>
          <a:p>
            <a:r>
              <a:rPr lang="en-US" sz="2000" dirty="0" smtClean="0">
                <a:latin typeface="Garamond" panose="02020404030301010803" pitchFamily="18" charset="0"/>
              </a:rPr>
              <a:t>Government of India</a:t>
            </a:r>
            <a:endParaRPr lang="en-US" sz="20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8841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 smtClean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STPI to measure changes</a:t>
            </a:r>
            <a:endParaRPr lang="en-US" sz="4000" b="1" dirty="0">
              <a:solidFill>
                <a:schemeClr val="accent1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89785"/>
            <a:ext cx="10515600" cy="4887178"/>
          </a:xfrm>
        </p:spPr>
        <p:txBody>
          <a:bodyPr>
            <a:normAutofit/>
          </a:bodyPr>
          <a:lstStyle/>
          <a:p>
            <a:pPr lvl="0" algn="just"/>
            <a:endParaRPr lang="en-US" dirty="0" smtClean="0">
              <a:latin typeface="Garamond" panose="02020404030301010803" pitchFamily="18" charset="0"/>
            </a:endParaRPr>
          </a:p>
          <a:p>
            <a:pPr lvl="0" algn="just"/>
            <a:r>
              <a:rPr lang="en-US" sz="2600" b="1" dirty="0">
                <a:solidFill>
                  <a:prstClr val="black"/>
                </a:solidFill>
                <a:latin typeface="Garamond" panose="02020404030301010803" pitchFamily="18" charset="0"/>
              </a:rPr>
              <a:t>Securities </a:t>
            </a:r>
            <a:r>
              <a:rPr lang="en-US" sz="2600" b="1" dirty="0" smtClean="0">
                <a:solidFill>
                  <a:prstClr val="black"/>
                </a:solidFill>
                <a:latin typeface="Garamond" panose="02020404030301010803" pitchFamily="18" charset="0"/>
              </a:rPr>
              <a:t>Brokerage- </a:t>
            </a:r>
            <a:r>
              <a:rPr lang="en-US" sz="2600" dirty="0" smtClean="0">
                <a:solidFill>
                  <a:prstClr val="black"/>
                </a:solidFill>
                <a:latin typeface="Garamond" panose="02020404030301010803" pitchFamily="18" charset="0"/>
              </a:rPr>
              <a:t>buying </a:t>
            </a:r>
            <a:r>
              <a:rPr lang="en-US" sz="2600" dirty="0">
                <a:solidFill>
                  <a:prstClr val="black"/>
                </a:solidFill>
                <a:latin typeface="Garamond" panose="02020404030301010803" pitchFamily="18" charset="0"/>
              </a:rPr>
              <a:t>or selling securities for others on a commission basis. </a:t>
            </a:r>
            <a:endParaRPr lang="en-US" dirty="0" smtClean="0">
              <a:latin typeface="Garamond" panose="02020404030301010803" pitchFamily="18" charset="0"/>
            </a:endParaRPr>
          </a:p>
          <a:p>
            <a:pPr lvl="0" algn="just"/>
            <a:r>
              <a:rPr lang="en-US" b="1" dirty="0">
                <a:latin typeface="Garamond" panose="02020404030301010803" pitchFamily="18" charset="0"/>
              </a:rPr>
              <a:t>T</a:t>
            </a:r>
            <a:r>
              <a:rPr lang="en-US" b="1" dirty="0" smtClean="0">
                <a:latin typeface="Garamond" panose="02020404030301010803" pitchFamily="18" charset="0"/>
              </a:rPr>
              <a:t>ransaction costs of direct services- </a:t>
            </a:r>
            <a:r>
              <a:rPr lang="en-US" dirty="0" smtClean="0">
                <a:latin typeface="Garamond" panose="02020404030301010803" pitchFamily="18" charset="0"/>
              </a:rPr>
              <a:t>trading </a:t>
            </a:r>
            <a:r>
              <a:rPr lang="en-US" dirty="0">
                <a:latin typeface="Garamond" panose="02020404030301010803" pitchFamily="18" charset="0"/>
              </a:rPr>
              <a:t>fees, brokerage </a:t>
            </a:r>
            <a:r>
              <a:rPr lang="en-US" dirty="0" smtClean="0">
                <a:latin typeface="Garamond" panose="02020404030301010803" pitchFamily="18" charset="0"/>
              </a:rPr>
              <a:t>charges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smtClean="0">
                <a:latin typeface="Garamond" panose="02020404030301010803" pitchFamily="18" charset="0"/>
              </a:rPr>
              <a:t>etc.</a:t>
            </a:r>
            <a:endParaRPr lang="en-US" dirty="0">
              <a:latin typeface="Garamond" panose="02020404030301010803" pitchFamily="18" charset="0"/>
            </a:endParaRPr>
          </a:p>
          <a:p>
            <a:pPr lvl="0" algn="just"/>
            <a:r>
              <a:rPr lang="en-US" b="1" dirty="0" smtClean="0">
                <a:latin typeface="Garamond" panose="02020404030301010803" pitchFamily="18" charset="0"/>
              </a:rPr>
              <a:t>Depository </a:t>
            </a:r>
            <a:r>
              <a:rPr lang="en-US" b="1" dirty="0">
                <a:latin typeface="Garamond" panose="02020404030301010803" pitchFamily="18" charset="0"/>
              </a:rPr>
              <a:t>services </a:t>
            </a:r>
            <a:r>
              <a:rPr lang="en-US" b="1" dirty="0" smtClean="0">
                <a:latin typeface="Garamond" panose="02020404030301010803" pitchFamily="18" charset="0"/>
              </a:rPr>
              <a:t>-</a:t>
            </a:r>
            <a:r>
              <a:rPr lang="en-US" dirty="0" smtClean="0">
                <a:latin typeface="Garamond" panose="02020404030301010803" pitchFamily="18" charset="0"/>
              </a:rPr>
              <a:t> </a:t>
            </a:r>
            <a:r>
              <a:rPr lang="en-US" dirty="0">
                <a:latin typeface="Garamond" panose="02020404030301010803" pitchFamily="18" charset="0"/>
              </a:rPr>
              <a:t>transaction fees, settlement fees, custody fees, pledging fees etc.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9654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 smtClean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Specification of the Service</a:t>
            </a:r>
            <a:endParaRPr lang="en-US" sz="4000" b="1" dirty="0">
              <a:solidFill>
                <a:schemeClr val="accent1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smtClean="0">
                <a:latin typeface="Garamond" panose="02020404030301010803" pitchFamily="18" charset="0"/>
              </a:rPr>
              <a:t>There </a:t>
            </a:r>
            <a:r>
              <a:rPr lang="en-US" dirty="0">
                <a:latin typeface="Garamond" panose="02020404030301010803" pitchFamily="18" charset="0"/>
              </a:rPr>
              <a:t>are many price determining </a:t>
            </a:r>
            <a:r>
              <a:rPr lang="en-US" dirty="0" smtClean="0">
                <a:latin typeface="Garamond" panose="02020404030301010803" pitchFamily="18" charset="0"/>
              </a:rPr>
              <a:t>characteristics:</a:t>
            </a:r>
            <a:endParaRPr lang="en-US" dirty="0">
              <a:latin typeface="Garamond" panose="02020404030301010803" pitchFamily="18" charset="0"/>
            </a:endParaRPr>
          </a:p>
          <a:p>
            <a:pPr algn="just"/>
            <a:r>
              <a:rPr lang="en-US" dirty="0" smtClean="0">
                <a:latin typeface="Garamond" panose="02020404030301010803" pitchFamily="18" charset="0"/>
              </a:rPr>
              <a:t>Type </a:t>
            </a:r>
            <a:r>
              <a:rPr lang="en-US" dirty="0">
                <a:latin typeface="Garamond" panose="02020404030301010803" pitchFamily="18" charset="0"/>
              </a:rPr>
              <a:t>of securities (corporate bonds, municipal bonds, government debt, </a:t>
            </a:r>
            <a:r>
              <a:rPr lang="en-US" dirty="0" smtClean="0">
                <a:latin typeface="Garamond" panose="02020404030301010803" pitchFamily="18" charset="0"/>
              </a:rPr>
              <a:t>equities</a:t>
            </a:r>
            <a:r>
              <a:rPr lang="en-US" dirty="0">
                <a:latin typeface="Garamond" panose="02020404030301010803" pitchFamily="18" charset="0"/>
              </a:rPr>
              <a:t>, ETFs, options, futures, etc.)</a:t>
            </a:r>
          </a:p>
          <a:p>
            <a:pPr algn="just"/>
            <a:r>
              <a:rPr lang="en-US" dirty="0" smtClean="0">
                <a:latin typeface="Garamond" panose="02020404030301010803" pitchFamily="18" charset="0"/>
              </a:rPr>
              <a:t>Type </a:t>
            </a:r>
            <a:r>
              <a:rPr lang="en-US" dirty="0">
                <a:latin typeface="Garamond" panose="02020404030301010803" pitchFamily="18" charset="0"/>
              </a:rPr>
              <a:t>and size of clients</a:t>
            </a:r>
          </a:p>
          <a:p>
            <a:pPr algn="just"/>
            <a:r>
              <a:rPr lang="en-US" dirty="0" smtClean="0">
                <a:latin typeface="Garamond" panose="02020404030301010803" pitchFamily="18" charset="0"/>
              </a:rPr>
              <a:t>Nominal </a:t>
            </a:r>
            <a:r>
              <a:rPr lang="en-US" dirty="0">
                <a:latin typeface="Garamond" panose="02020404030301010803" pitchFamily="18" charset="0"/>
              </a:rPr>
              <a:t>value of traded securities</a:t>
            </a:r>
          </a:p>
          <a:p>
            <a:pPr algn="just"/>
            <a:r>
              <a:rPr lang="en-US" dirty="0" smtClean="0">
                <a:latin typeface="Garamond" panose="02020404030301010803" pitchFamily="18" charset="0"/>
              </a:rPr>
              <a:t>Time </a:t>
            </a:r>
            <a:r>
              <a:rPr lang="en-US" dirty="0">
                <a:latin typeface="Garamond" panose="02020404030301010803" pitchFamily="18" charset="0"/>
              </a:rPr>
              <a:t>to maturity (15-year loans, 5-year certificate of deposit)</a:t>
            </a:r>
          </a:p>
          <a:p>
            <a:pPr algn="just"/>
            <a:r>
              <a:rPr lang="en-US" dirty="0" smtClean="0">
                <a:latin typeface="Garamond" panose="02020404030301010803" pitchFamily="18" charset="0"/>
              </a:rPr>
              <a:t>Trading </a:t>
            </a:r>
            <a:r>
              <a:rPr lang="en-US" dirty="0">
                <a:latin typeface="Garamond" panose="02020404030301010803" pitchFamily="18" charset="0"/>
              </a:rPr>
              <a:t>volume etc.</a:t>
            </a:r>
          </a:p>
        </p:txBody>
      </p:sp>
    </p:spTree>
    <p:extLst>
      <p:ext uri="{BB962C8B-B14F-4D97-AF65-F5344CB8AC3E}">
        <p14:creationId xmlns:p14="http://schemas.microsoft.com/office/powerpoint/2010/main" val="1384328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 smtClean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Quality Issues</a:t>
            </a:r>
            <a:endParaRPr lang="en-US" sz="4000" b="1" dirty="0">
              <a:solidFill>
                <a:schemeClr val="accent1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latin typeface="Garamond" panose="02020404030301010803" pitchFamily="18" charset="0"/>
              </a:rPr>
              <a:t>For </a:t>
            </a:r>
            <a:r>
              <a:rPr lang="en-US" dirty="0">
                <a:latin typeface="Garamond" panose="02020404030301010803" pitchFamily="18" charset="0"/>
              </a:rPr>
              <a:t>securities brokerage and related services, several quality issues lie in compiling the SPPI. </a:t>
            </a:r>
            <a:endParaRPr lang="en-US" dirty="0" smtClean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Garamond" panose="02020404030301010803" pitchFamily="18" charset="0"/>
              </a:rPr>
              <a:t>Following </a:t>
            </a:r>
            <a:r>
              <a:rPr lang="en-US" dirty="0">
                <a:latin typeface="Garamond" panose="02020404030301010803" pitchFamily="18" charset="0"/>
              </a:rPr>
              <a:t>are two major issues; </a:t>
            </a:r>
          </a:p>
          <a:p>
            <a:r>
              <a:rPr lang="en-US" dirty="0" smtClean="0">
                <a:latin typeface="Garamond" panose="02020404030301010803" pitchFamily="18" charset="0"/>
              </a:rPr>
              <a:t>Pricing Bundled services: Security brokerage + Advisory for Investment </a:t>
            </a:r>
            <a:endParaRPr lang="en-US" dirty="0">
              <a:latin typeface="Garamond" panose="02020404030301010803" pitchFamily="18" charset="0"/>
            </a:endParaRPr>
          </a:p>
          <a:p>
            <a:r>
              <a:rPr lang="en-US" dirty="0" smtClean="0">
                <a:latin typeface="Garamond" panose="02020404030301010803" pitchFamily="18" charset="0"/>
              </a:rPr>
              <a:t>Definition </a:t>
            </a:r>
            <a:r>
              <a:rPr lang="en-US" dirty="0">
                <a:latin typeface="Garamond" panose="02020404030301010803" pitchFamily="18" charset="0"/>
              </a:rPr>
              <a:t>of unit transactions </a:t>
            </a:r>
          </a:p>
          <a:p>
            <a:pPr marL="914400" lvl="2" indent="0">
              <a:buNone/>
            </a:pPr>
            <a:r>
              <a:rPr lang="en-US" sz="2400" dirty="0">
                <a:latin typeface="Garamond" panose="02020404030301010803" pitchFamily="18" charset="0"/>
              </a:rPr>
              <a:t>(1) The nominal value of trades securities </a:t>
            </a:r>
          </a:p>
          <a:p>
            <a:pPr marL="914400" lvl="2" indent="0">
              <a:buNone/>
            </a:pPr>
            <a:r>
              <a:rPr lang="en-US" sz="2400" dirty="0">
                <a:latin typeface="Garamond" panose="02020404030301010803" pitchFamily="18" charset="0"/>
              </a:rPr>
              <a:t>(2) The number of traded securities (</a:t>
            </a:r>
            <a:r>
              <a:rPr lang="en-US" sz="2400" dirty="0" smtClean="0">
                <a:latin typeface="Garamond" panose="02020404030301010803" pitchFamily="18" charset="0"/>
              </a:rPr>
              <a:t>U.S</a:t>
            </a:r>
            <a:r>
              <a:rPr lang="en-US" sz="2400" dirty="0">
                <a:latin typeface="Garamond" panose="02020404030301010803" pitchFamily="18" charset="0"/>
              </a:rPr>
              <a:t>. and </a:t>
            </a:r>
            <a:r>
              <a:rPr lang="en-US" sz="2400" dirty="0" smtClean="0">
                <a:latin typeface="Garamond" panose="02020404030301010803" pitchFamily="18" charset="0"/>
              </a:rPr>
              <a:t>Korea) </a:t>
            </a:r>
            <a:endParaRPr lang="en-US" sz="2400" dirty="0">
              <a:latin typeface="Garamond" panose="02020404030301010803" pitchFamily="18" charset="0"/>
            </a:endParaRPr>
          </a:p>
          <a:p>
            <a:pPr marL="914400" lvl="2" indent="0">
              <a:buNone/>
            </a:pPr>
            <a:r>
              <a:rPr lang="en-US" sz="2400" dirty="0">
                <a:latin typeface="Garamond" panose="02020404030301010803" pitchFamily="18" charset="0"/>
              </a:rPr>
              <a:t>(3) The real value </a:t>
            </a:r>
            <a:r>
              <a:rPr lang="en-US" sz="2400" dirty="0" smtClean="0">
                <a:latin typeface="Garamond" panose="02020404030301010803" pitchFamily="18" charset="0"/>
              </a:rPr>
              <a:t>of trade </a:t>
            </a:r>
            <a:r>
              <a:rPr lang="en-US" sz="2400" dirty="0">
                <a:latin typeface="Garamond" panose="02020404030301010803" pitchFamily="18" charset="0"/>
              </a:rPr>
              <a:t>securities </a:t>
            </a:r>
            <a:r>
              <a:rPr lang="en-US" sz="2400" dirty="0" smtClean="0">
                <a:latin typeface="Garamond" panose="02020404030301010803" pitchFamily="18" charset="0"/>
              </a:rPr>
              <a:t>(Japan)</a:t>
            </a:r>
            <a:endParaRPr lang="en-US" sz="24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9623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 smtClean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Weighting Diagram</a:t>
            </a:r>
            <a:endParaRPr lang="en-US" sz="4000" b="1" dirty="0">
              <a:solidFill>
                <a:schemeClr val="accent1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200000"/>
              </a:lnSpc>
            </a:pPr>
            <a:r>
              <a:rPr lang="en-US" sz="3600" dirty="0">
                <a:latin typeface="Garamond" panose="02020404030301010803" pitchFamily="18" charset="0"/>
              </a:rPr>
              <a:t>W</a:t>
            </a:r>
            <a:r>
              <a:rPr lang="en-US" sz="3600" dirty="0" smtClean="0">
                <a:latin typeface="Garamond" panose="02020404030301010803" pitchFamily="18" charset="0"/>
              </a:rPr>
              <a:t>eights can </a:t>
            </a:r>
            <a:r>
              <a:rPr lang="en-US" sz="3600" dirty="0">
                <a:latin typeface="Garamond" panose="02020404030301010803" pitchFamily="18" charset="0"/>
              </a:rPr>
              <a:t>be calculated using </a:t>
            </a:r>
            <a:endParaRPr lang="en-US" sz="3600" dirty="0" smtClean="0">
              <a:latin typeface="Garamond" panose="02020404030301010803" pitchFamily="18" charset="0"/>
            </a:endParaRPr>
          </a:p>
          <a:p>
            <a:pPr lvl="1" algn="just">
              <a:lnSpc>
                <a:spcPct val="200000"/>
              </a:lnSpc>
            </a:pPr>
            <a:r>
              <a:rPr lang="en-US" sz="3600" dirty="0">
                <a:latin typeface="Garamond" panose="02020404030301010803" pitchFamily="18" charset="0"/>
              </a:rPr>
              <a:t>I</a:t>
            </a:r>
            <a:r>
              <a:rPr lang="en-US" sz="3600" dirty="0" smtClean="0">
                <a:latin typeface="Garamond" panose="02020404030301010803" pitchFamily="18" charset="0"/>
              </a:rPr>
              <a:t>ndustry </a:t>
            </a:r>
            <a:r>
              <a:rPr lang="en-US" sz="3600" dirty="0">
                <a:latin typeface="Garamond" panose="02020404030301010803" pitchFamily="18" charset="0"/>
              </a:rPr>
              <a:t>turnover </a:t>
            </a:r>
            <a:r>
              <a:rPr lang="en-US" sz="3600" dirty="0" smtClean="0">
                <a:latin typeface="Garamond" panose="02020404030301010803" pitchFamily="18" charset="0"/>
              </a:rPr>
              <a:t>data </a:t>
            </a:r>
          </a:p>
          <a:p>
            <a:pPr lvl="1" algn="just">
              <a:lnSpc>
                <a:spcPct val="200000"/>
              </a:lnSpc>
            </a:pPr>
            <a:r>
              <a:rPr lang="en-US" sz="3600" dirty="0" smtClean="0">
                <a:latin typeface="Garamond" panose="02020404030301010803" pitchFamily="18" charset="0"/>
              </a:rPr>
              <a:t>Revenue generated by the service provider</a:t>
            </a:r>
            <a:endParaRPr lang="en-US" sz="36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6787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latin typeface="Garamond" panose="02020404030301010803" pitchFamily="18" charset="0"/>
              </a:rPr>
              <a:t>Thank You</a:t>
            </a:r>
            <a:endParaRPr lang="en-US" b="1" dirty="0">
              <a:latin typeface="Garamond" panose="02020404030301010803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7452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Background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US" sz="2000" dirty="0">
                <a:latin typeface="Garamond" panose="02020404030301010803" pitchFamily="18" charset="0"/>
              </a:rPr>
              <a:t>Services sector </a:t>
            </a:r>
            <a:r>
              <a:rPr lang="en-US" sz="2000" dirty="0" smtClean="0">
                <a:latin typeface="Garamond" panose="02020404030301010803" pitchFamily="18" charset="0"/>
              </a:rPr>
              <a:t>contributing almost </a:t>
            </a:r>
            <a:r>
              <a:rPr lang="en-US" sz="2000" dirty="0">
                <a:latin typeface="Garamond" panose="02020404030301010803" pitchFamily="18" charset="0"/>
              </a:rPr>
              <a:t>54% to India’s gross value added </a:t>
            </a:r>
            <a:r>
              <a:rPr lang="en-US" sz="2000" dirty="0" smtClean="0">
                <a:latin typeface="Garamond" panose="02020404030301010803" pitchFamily="18" charset="0"/>
              </a:rPr>
              <a:t>growth. </a:t>
            </a:r>
          </a:p>
          <a:p>
            <a:pPr algn="just"/>
            <a:r>
              <a:rPr lang="en-US" sz="2000" dirty="0" smtClean="0">
                <a:latin typeface="Garamond" panose="02020404030301010803" pitchFamily="18" charset="0"/>
              </a:rPr>
              <a:t>Financial </a:t>
            </a:r>
            <a:r>
              <a:rPr lang="en-US" sz="2000" dirty="0">
                <a:latin typeface="Garamond" panose="02020404030301010803" pitchFamily="18" charset="0"/>
              </a:rPr>
              <a:t>services, comprising Banking, Insurance and Securities Markets </a:t>
            </a:r>
            <a:r>
              <a:rPr lang="en-US" sz="2000" dirty="0" smtClean="0">
                <a:latin typeface="Garamond" panose="02020404030301010803" pitchFamily="18" charset="0"/>
              </a:rPr>
              <a:t>account </a:t>
            </a:r>
            <a:r>
              <a:rPr lang="en-US" sz="2000" dirty="0">
                <a:latin typeface="Garamond" panose="02020404030301010803" pitchFamily="18" charset="0"/>
              </a:rPr>
              <a:t>for </a:t>
            </a:r>
            <a:r>
              <a:rPr lang="en-US" sz="2000" dirty="0" smtClean="0">
                <a:latin typeface="Garamond" panose="02020404030301010803" pitchFamily="18" charset="0"/>
              </a:rPr>
              <a:t>5.8% of total </a:t>
            </a:r>
            <a:r>
              <a:rPr lang="en-US" sz="2000" dirty="0">
                <a:latin typeface="Garamond" panose="02020404030301010803" pitchFamily="18" charset="0"/>
              </a:rPr>
              <a:t>Gross Value Added in India (CSO, 2017). </a:t>
            </a:r>
            <a:endParaRPr lang="en-US" sz="2000" dirty="0" smtClean="0">
              <a:latin typeface="Garamond" panose="02020404030301010803" pitchFamily="18" charset="0"/>
            </a:endParaRPr>
          </a:p>
          <a:p>
            <a:pPr algn="just"/>
            <a:r>
              <a:rPr lang="en-US" sz="2000" dirty="0" smtClean="0">
                <a:latin typeface="Garamond" panose="02020404030301010803" pitchFamily="18" charset="0"/>
              </a:rPr>
              <a:t>Indian </a:t>
            </a:r>
            <a:r>
              <a:rPr lang="en-US" sz="2000" dirty="0">
                <a:latin typeface="Garamond" panose="02020404030301010803" pitchFamily="18" charset="0"/>
              </a:rPr>
              <a:t>securities markets </a:t>
            </a:r>
            <a:r>
              <a:rPr lang="en-US" sz="2000" dirty="0" smtClean="0">
                <a:latin typeface="Garamond" panose="02020404030301010803" pitchFamily="18" charset="0"/>
              </a:rPr>
              <a:t>performing </a:t>
            </a:r>
            <a:r>
              <a:rPr lang="en-US" sz="2000" dirty="0">
                <a:latin typeface="Garamond" panose="02020404030301010803" pitchFamily="18" charset="0"/>
              </a:rPr>
              <a:t>well as indicated by soaring indices, expansion of market capitalization of the exchanges and assets under management in the mutual funds industry.  </a:t>
            </a:r>
          </a:p>
          <a:p>
            <a:pPr algn="just"/>
            <a:r>
              <a:rPr lang="en-US" sz="2000" dirty="0">
                <a:latin typeface="Garamond" panose="02020404030301010803" pitchFamily="18" charset="0"/>
              </a:rPr>
              <a:t>The </a:t>
            </a:r>
            <a:r>
              <a:rPr lang="en-US" sz="2000" dirty="0" smtClean="0">
                <a:latin typeface="Garamond" panose="02020404030301010803" pitchFamily="18" charset="0"/>
              </a:rPr>
              <a:t>Bombay Stock Exchange (BSE) </a:t>
            </a:r>
            <a:r>
              <a:rPr lang="en-US" sz="2000" dirty="0">
                <a:latin typeface="Garamond" panose="02020404030301010803" pitchFamily="18" charset="0"/>
              </a:rPr>
              <a:t>market capitalization to GDP ratio increased from 69.3 per cent in 2015-16 to 80.0 per cent in 2016-17. Similarly at </a:t>
            </a:r>
            <a:r>
              <a:rPr lang="en-US" sz="2000" dirty="0" smtClean="0">
                <a:latin typeface="Garamond" panose="02020404030301010803" pitchFamily="18" charset="0"/>
              </a:rPr>
              <a:t>National Stock Exchange (NSE), </a:t>
            </a:r>
            <a:r>
              <a:rPr lang="en-US" sz="2000" dirty="0">
                <a:latin typeface="Garamond" panose="02020404030301010803" pitchFamily="18" charset="0"/>
              </a:rPr>
              <a:t>the ratio increased from 68.0 per cent in 2015-16 to 78.9 per cent in 2016-17. </a:t>
            </a:r>
            <a:endParaRPr lang="en-US" sz="2000" dirty="0" smtClean="0">
              <a:latin typeface="Garamond" panose="02020404030301010803" pitchFamily="18" charset="0"/>
            </a:endParaRPr>
          </a:p>
          <a:p>
            <a:pPr algn="just"/>
            <a:r>
              <a:rPr lang="en-US" sz="2000" dirty="0" smtClean="0">
                <a:latin typeface="Garamond" panose="02020404030301010803" pitchFamily="18" charset="0"/>
              </a:rPr>
              <a:t>The </a:t>
            </a:r>
            <a:r>
              <a:rPr lang="en-US" sz="2000" dirty="0">
                <a:latin typeface="Garamond" panose="02020404030301010803" pitchFamily="18" charset="0"/>
              </a:rPr>
              <a:t>all-India equity cash segment turnover to GDP ratio increased to 39.9 per cent from 36.4 per cent in 2015-16. </a:t>
            </a:r>
          </a:p>
          <a:p>
            <a:pPr algn="just"/>
            <a:r>
              <a:rPr lang="en-US" sz="2000" dirty="0" smtClean="0">
                <a:latin typeface="Garamond" panose="02020404030301010803" pitchFamily="18" charset="0"/>
              </a:rPr>
              <a:t>The </a:t>
            </a:r>
            <a:r>
              <a:rPr lang="en-US" sz="2000" dirty="0">
                <a:latin typeface="Garamond" panose="02020404030301010803" pitchFamily="18" charset="0"/>
              </a:rPr>
              <a:t>primary objective of the development of STPI will be for deflating the National Accounts of India.</a:t>
            </a:r>
          </a:p>
        </p:txBody>
      </p:sp>
    </p:spTree>
    <p:extLst>
      <p:ext uri="{BB962C8B-B14F-4D97-AF65-F5344CB8AC3E}">
        <p14:creationId xmlns:p14="http://schemas.microsoft.com/office/powerpoint/2010/main" val="550437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Scope of proposed STPI</a:t>
            </a:r>
            <a:endParaRPr lang="en-US" sz="4000" b="1" dirty="0">
              <a:solidFill>
                <a:schemeClr val="accent1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883135"/>
              </p:ext>
            </p:extLst>
          </p:nvPr>
        </p:nvGraphicFramePr>
        <p:xfrm>
          <a:off x="838200" y="1825625"/>
          <a:ext cx="10515600" cy="29440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/>
                <a:gridCol w="3505200"/>
                <a:gridCol w="3505200"/>
              </a:tblGrid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rtl="0" fontAlgn="t"/>
                      <a:r>
                        <a:rPr lang="en-IN" sz="2400" b="1" i="0" u="none" strike="noStrike" dirty="0">
                          <a:solidFill>
                            <a:srgbClr val="000000"/>
                          </a:solidFill>
                          <a:latin typeface="Garamond"/>
                        </a:rPr>
                        <a:t>Section </a:t>
                      </a:r>
                    </a:p>
                  </a:txBody>
                  <a:tcPr marL="3911" marR="3911" marT="391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rtl="0" fontAlgn="t"/>
                      <a:r>
                        <a:rPr lang="en-IN" sz="2400" b="1" i="0" u="none" strike="noStrike" dirty="0">
                          <a:solidFill>
                            <a:srgbClr val="000000"/>
                          </a:solidFill>
                          <a:latin typeface="Garamond"/>
                        </a:rPr>
                        <a:t>Division </a:t>
                      </a:r>
                    </a:p>
                  </a:txBody>
                  <a:tcPr marL="3911" marR="3911" marT="391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rtl="0" fontAlgn="t"/>
                      <a:r>
                        <a:rPr lang="en-IN" sz="2400" b="1" i="0" u="none" strike="noStrike" dirty="0">
                          <a:solidFill>
                            <a:srgbClr val="000000"/>
                          </a:solidFill>
                          <a:latin typeface="Garamond"/>
                        </a:rPr>
                        <a:t>Group  </a:t>
                      </a:r>
                    </a:p>
                  </a:txBody>
                  <a:tcPr marL="3911" marR="3911" marT="391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rtl="0" fontAlgn="b"/>
                      <a:r>
                        <a:rPr lang="en-IN" sz="2400" b="1" i="0" u="none" strike="noStrike" dirty="0">
                          <a:solidFill>
                            <a:srgbClr val="000000"/>
                          </a:solidFill>
                          <a:latin typeface="Garamond"/>
                        </a:rPr>
                        <a:t>ISIC (2008) </a:t>
                      </a:r>
                    </a:p>
                  </a:txBody>
                  <a:tcPr marL="3911" marR="3911" marT="391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rtl="0" fontAlgn="b"/>
                      <a:r>
                        <a:rPr lang="en-IN" sz="2400" b="1" i="0" u="none" strike="noStrike" dirty="0">
                          <a:solidFill>
                            <a:srgbClr val="000000"/>
                          </a:solidFill>
                          <a:latin typeface="Garamond"/>
                        </a:rPr>
                        <a:t>ISIC (2008)</a:t>
                      </a:r>
                    </a:p>
                  </a:txBody>
                  <a:tcPr marL="3911" marR="3911" marT="391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rtl="0" fontAlgn="b"/>
                      <a:r>
                        <a:rPr lang="en-IN" sz="2400" b="1" i="0" u="none" strike="noStrike" dirty="0">
                          <a:solidFill>
                            <a:srgbClr val="000000"/>
                          </a:solidFill>
                          <a:latin typeface="Garamond"/>
                        </a:rPr>
                        <a:t>ISIC (2008)</a:t>
                      </a:r>
                    </a:p>
                  </a:txBody>
                  <a:tcPr marL="3911" marR="3911" marT="391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180000" algn="l" rtl="0" fontAlgn="t"/>
                      <a:r>
                        <a:rPr lang="en-IN" sz="2400" b="1" i="0" u="none" strike="noStrike" dirty="0">
                          <a:solidFill>
                            <a:schemeClr val="tx1"/>
                          </a:solidFill>
                          <a:latin typeface="Garamond"/>
                        </a:rPr>
                        <a:t>K</a:t>
                      </a:r>
                      <a:r>
                        <a:rPr lang="en-IN" sz="2400" b="0" i="0" u="none" strike="noStrike" dirty="0">
                          <a:solidFill>
                            <a:srgbClr val="00B050"/>
                          </a:solidFill>
                          <a:latin typeface="Garamond"/>
                        </a:rPr>
                        <a:t> – </a:t>
                      </a:r>
                      <a:r>
                        <a:rPr lang="en-IN" sz="2400" b="0" i="0" u="none" strike="noStrike" dirty="0">
                          <a:solidFill>
                            <a:srgbClr val="0000FF"/>
                          </a:solidFill>
                          <a:latin typeface="Garamond"/>
                        </a:rPr>
                        <a:t>Financial and Insurance Activities </a:t>
                      </a:r>
                      <a:r>
                        <a:rPr lang="en-IN" sz="2400" b="1" i="0" u="none" strike="noStrike" dirty="0">
                          <a:solidFill>
                            <a:srgbClr val="0000FF"/>
                          </a:solidFill>
                          <a:latin typeface="Garamond"/>
                        </a:rPr>
                        <a:t> </a:t>
                      </a:r>
                    </a:p>
                  </a:txBody>
                  <a:tcPr marL="3911" marR="3911" marT="391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180000" algn="l" rtl="0" fontAlgn="t"/>
                      <a:r>
                        <a:rPr lang="en-IN" sz="2400" b="1" i="0" u="none" strike="noStrike" dirty="0">
                          <a:solidFill>
                            <a:schemeClr val="tx1"/>
                          </a:solidFill>
                          <a:latin typeface="Garamond"/>
                        </a:rPr>
                        <a:t>66</a:t>
                      </a:r>
                      <a:r>
                        <a:rPr lang="en-IN" sz="2400" b="1" i="0" u="none" strike="noStrike" dirty="0">
                          <a:solidFill>
                            <a:srgbClr val="00B050"/>
                          </a:solidFill>
                          <a:latin typeface="Garamond"/>
                        </a:rPr>
                        <a:t>- </a:t>
                      </a:r>
                      <a:r>
                        <a:rPr lang="en-IN" sz="2400" b="0" i="0" u="none" strike="noStrike" kern="1200" dirty="0">
                          <a:solidFill>
                            <a:srgbClr val="0000FF"/>
                          </a:solidFill>
                          <a:latin typeface="Garamond"/>
                          <a:ea typeface="+mn-ea"/>
                          <a:cs typeface="+mn-cs"/>
                        </a:rPr>
                        <a:t>Activities auxiliary to financial service and insurance activities</a:t>
                      </a:r>
                    </a:p>
                  </a:txBody>
                  <a:tcPr marL="3911" marR="3911" marT="391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180000" algn="l" defTabSz="914400" rtl="0" eaLnBrk="1" fontAlgn="t" latinLnBrk="0" hangingPunct="1"/>
                      <a:r>
                        <a:rPr lang="en-IN" sz="2400" b="0" i="0" u="none" strike="noStrike" kern="1200" dirty="0">
                          <a:solidFill>
                            <a:srgbClr val="0000FF"/>
                          </a:solidFill>
                          <a:latin typeface="Garamond"/>
                          <a:ea typeface="+mn-ea"/>
                          <a:cs typeface="+mn-cs"/>
                        </a:rPr>
                        <a:t>661-Activities auxiliary to financial service activities, except insurance and pension funding</a:t>
                      </a:r>
                    </a:p>
                  </a:txBody>
                  <a:tcPr marL="3911" marR="3911" marT="391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180000" algn="l" rtl="0" fontAlgn="t"/>
                      <a:r>
                        <a:rPr lang="en-IN" sz="2400" b="0" i="0" u="none" strike="noStrike">
                          <a:solidFill>
                            <a:srgbClr val="000000"/>
                          </a:solidFill>
                          <a:latin typeface="Garamond"/>
                        </a:rPr>
                        <a:t> </a:t>
                      </a:r>
                    </a:p>
                  </a:txBody>
                  <a:tcPr marL="3911" marR="3911" marT="391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180000" algn="l" rtl="0" fontAlgn="t"/>
                      <a:r>
                        <a:rPr lang="en-IN" sz="2400" b="0" i="0" u="none" strike="noStrike" dirty="0">
                          <a:solidFill>
                            <a:srgbClr val="000000"/>
                          </a:solidFill>
                          <a:latin typeface="Garamond"/>
                        </a:rPr>
                        <a:t> </a:t>
                      </a:r>
                    </a:p>
                  </a:txBody>
                  <a:tcPr marL="3911" marR="3911" marT="391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180000" algn="l" defTabSz="914400" rtl="0" eaLnBrk="1" fontAlgn="t" latinLnBrk="0" hangingPunct="1"/>
                      <a:r>
                        <a:rPr lang="en-IN" sz="2400" b="1" i="0" u="none" strike="noStrike" dirty="0" smtClean="0">
                          <a:solidFill>
                            <a:schemeClr val="tx1"/>
                          </a:solidFill>
                          <a:latin typeface="Garamond"/>
                        </a:rPr>
                        <a:t>663 </a:t>
                      </a:r>
                      <a:r>
                        <a:rPr lang="en-IN" sz="2400" b="1" i="0" u="none" strike="noStrike" dirty="0" smtClean="0">
                          <a:solidFill>
                            <a:srgbClr val="FF0000"/>
                          </a:solidFill>
                          <a:latin typeface="Garamond"/>
                        </a:rPr>
                        <a:t>- </a:t>
                      </a:r>
                      <a:r>
                        <a:rPr lang="en-IN" sz="2400" b="0" i="0" u="none" strike="noStrike" kern="1200" dirty="0">
                          <a:solidFill>
                            <a:srgbClr val="0000FF"/>
                          </a:solidFill>
                          <a:latin typeface="Garamond"/>
                          <a:ea typeface="+mn-ea"/>
                          <a:cs typeface="+mn-cs"/>
                        </a:rPr>
                        <a:t>Fund management activities</a:t>
                      </a:r>
                    </a:p>
                  </a:txBody>
                  <a:tcPr marL="3911" marR="3911" marT="391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2744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Scope of proposed STPI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7473152"/>
              </p:ext>
            </p:extLst>
          </p:nvPr>
        </p:nvGraphicFramePr>
        <p:xfrm>
          <a:off x="838200" y="1825625"/>
          <a:ext cx="10515600" cy="36916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65834"/>
                <a:gridCol w="5549766"/>
              </a:tblGrid>
              <a:tr h="370840"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800" b="1" i="0" u="none" strike="noStrike" dirty="0">
                          <a:solidFill>
                            <a:srgbClr val="000000"/>
                          </a:solidFill>
                          <a:latin typeface="Garamond"/>
                        </a:rPr>
                        <a:t>Class  </a:t>
                      </a:r>
                    </a:p>
                  </a:txBody>
                  <a:tcPr marL="1774" marR="1774" marT="177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latin typeface="Garamond"/>
                        </a:rPr>
                        <a:t>Sub Class </a:t>
                      </a:r>
                    </a:p>
                  </a:txBody>
                  <a:tcPr marL="1774" marR="1774" marT="177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800" b="1" i="0" u="none" strike="noStrike" dirty="0">
                          <a:solidFill>
                            <a:srgbClr val="000000"/>
                          </a:solidFill>
                          <a:latin typeface="Garamond"/>
                        </a:rPr>
                        <a:t>ISIC (2008)</a:t>
                      </a:r>
                    </a:p>
                  </a:txBody>
                  <a:tcPr marL="1774" marR="1774" marT="17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800" b="1" i="0" u="none" strike="noStrike" dirty="0">
                          <a:solidFill>
                            <a:srgbClr val="000000"/>
                          </a:solidFill>
                          <a:latin typeface="Garamond"/>
                        </a:rPr>
                        <a:t>NIC (2008)</a:t>
                      </a:r>
                    </a:p>
                  </a:txBody>
                  <a:tcPr marL="1774" marR="1774" marT="17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180000" algn="l" rtl="0" fontAlgn="t"/>
                      <a:r>
                        <a:rPr lang="en-IN" sz="1800" b="1" i="0" u="none" strike="noStrike" dirty="0">
                          <a:solidFill>
                            <a:srgbClr val="000000"/>
                          </a:solidFill>
                          <a:latin typeface="Garamond"/>
                        </a:rPr>
                        <a:t>6611- </a:t>
                      </a:r>
                      <a:r>
                        <a:rPr lang="en-IN" sz="1800" b="0" i="0" u="none" strike="noStrike" dirty="0">
                          <a:solidFill>
                            <a:srgbClr val="FF0000"/>
                          </a:solidFill>
                          <a:latin typeface="Garamond"/>
                        </a:rPr>
                        <a:t>Administration of financial markets</a:t>
                      </a:r>
                      <a:endParaRPr lang="en-IN" sz="1800" b="1" i="0" u="none" strike="noStrike" dirty="0">
                        <a:solidFill>
                          <a:srgbClr val="FF0000"/>
                        </a:solidFill>
                        <a:latin typeface="Garamond"/>
                      </a:endParaRPr>
                    </a:p>
                  </a:txBody>
                  <a:tcPr marL="31939" marR="1774" marT="177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0000" algn="l" rtl="0" fontAlgn="t"/>
                      <a:r>
                        <a:rPr lang="en-IN" sz="1800" b="1" i="0" u="none" strike="noStrike" dirty="0" smtClean="0">
                          <a:solidFill>
                            <a:srgbClr val="000000"/>
                          </a:solidFill>
                          <a:latin typeface="Garamond"/>
                        </a:rPr>
                        <a:t>66110</a:t>
                      </a:r>
                      <a:r>
                        <a:rPr lang="en-IN" sz="1800" b="0" i="0" u="none" strike="noStrike" dirty="0" smtClean="0">
                          <a:solidFill>
                            <a:srgbClr val="000000"/>
                          </a:solidFill>
                          <a:latin typeface="Garamond"/>
                        </a:rPr>
                        <a:t>- </a:t>
                      </a:r>
                      <a:r>
                        <a:rPr lang="en-IN" sz="1800" b="0" i="0" u="none" strike="noStrike" dirty="0" smtClean="0">
                          <a:solidFill>
                            <a:srgbClr val="FF0000"/>
                          </a:solidFill>
                          <a:latin typeface="Garamond"/>
                        </a:rPr>
                        <a:t>Administration of financial markets</a:t>
                      </a:r>
                      <a:r>
                        <a:rPr lang="en-IN" sz="1800" b="1" i="0" u="none" strike="noStrike" dirty="0" smtClean="0">
                          <a:solidFill>
                            <a:srgbClr val="FF0000"/>
                          </a:solidFill>
                          <a:latin typeface="Garamond"/>
                        </a:rPr>
                        <a:t> </a:t>
                      </a:r>
                      <a:endParaRPr lang="en-IN" sz="1800" b="1" i="0" u="none" strike="noStrike" dirty="0">
                        <a:solidFill>
                          <a:srgbClr val="FF0000"/>
                        </a:solidFill>
                        <a:latin typeface="Garamond"/>
                      </a:endParaRPr>
                    </a:p>
                  </a:txBody>
                  <a:tcPr marL="31939" marR="1774" marT="177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180000" algn="l" rtl="0" fontAlgn="t"/>
                      <a:r>
                        <a:rPr lang="en-IN" sz="1800" b="1" i="0" u="none" strike="noStrike" dirty="0" smtClean="0">
                          <a:solidFill>
                            <a:srgbClr val="000000"/>
                          </a:solidFill>
                          <a:latin typeface="Garamond"/>
                        </a:rPr>
                        <a:t>6612- </a:t>
                      </a:r>
                      <a:r>
                        <a:rPr lang="en-IN" sz="2400" b="0" i="0" u="none" strike="noStrike" kern="1200" dirty="0" smtClean="0">
                          <a:solidFill>
                            <a:srgbClr val="0000FF"/>
                          </a:solidFill>
                          <a:latin typeface="Garamond"/>
                          <a:ea typeface="+mn-ea"/>
                          <a:cs typeface="+mn-cs"/>
                        </a:rPr>
                        <a:t>Security </a:t>
                      </a:r>
                      <a:r>
                        <a:rPr lang="en-IN" sz="2400" b="0" i="0" u="none" strike="noStrike" kern="1200" dirty="0">
                          <a:solidFill>
                            <a:srgbClr val="0000FF"/>
                          </a:solidFill>
                          <a:latin typeface="Garamond"/>
                          <a:ea typeface="+mn-ea"/>
                          <a:cs typeface="+mn-cs"/>
                        </a:rPr>
                        <a:t>and commodity contracts brokerage</a:t>
                      </a:r>
                    </a:p>
                  </a:txBody>
                  <a:tcPr marL="31939" marR="1774" marT="177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0000" algn="l" rtl="0" fontAlgn="t"/>
                      <a:r>
                        <a:rPr lang="en-IN" sz="1800" b="1" i="0" u="none" strike="noStrike" dirty="0">
                          <a:solidFill>
                            <a:srgbClr val="000000"/>
                          </a:solidFill>
                          <a:latin typeface="Garamond"/>
                        </a:rPr>
                        <a:t>66120</a:t>
                      </a:r>
                      <a:r>
                        <a:rPr lang="en-IN" sz="1800" b="0" i="0" u="none" strike="noStrike" dirty="0">
                          <a:solidFill>
                            <a:srgbClr val="000000"/>
                          </a:solidFill>
                          <a:latin typeface="Garamond"/>
                        </a:rPr>
                        <a:t>- </a:t>
                      </a:r>
                      <a:r>
                        <a:rPr lang="en-IN" sz="2400" b="0" i="0" u="none" strike="noStrike" kern="1200" dirty="0">
                          <a:solidFill>
                            <a:srgbClr val="0000FF"/>
                          </a:solidFill>
                          <a:latin typeface="Garamond"/>
                          <a:ea typeface="+mn-ea"/>
                          <a:cs typeface="+mn-cs"/>
                        </a:rPr>
                        <a:t>Security and commodity contracts brokerage </a:t>
                      </a:r>
                    </a:p>
                  </a:txBody>
                  <a:tcPr marL="31939" marR="1774" marT="177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180000" algn="l" rtl="0" fontAlgn="t"/>
                      <a:r>
                        <a:rPr lang="en-IN" sz="1800" b="1" i="0" u="none" strike="noStrike" dirty="0">
                          <a:solidFill>
                            <a:srgbClr val="000000"/>
                          </a:solidFill>
                          <a:latin typeface="Garamond"/>
                        </a:rPr>
                        <a:t>6619- </a:t>
                      </a:r>
                      <a:r>
                        <a:rPr lang="en-IN" sz="2400" b="0" i="0" u="none" strike="noStrike" kern="1200" dirty="0">
                          <a:solidFill>
                            <a:srgbClr val="0000FF"/>
                          </a:solidFill>
                          <a:latin typeface="Garamond"/>
                          <a:ea typeface="+mn-ea"/>
                          <a:cs typeface="+mn-cs"/>
                        </a:rPr>
                        <a:t>Other activities auxiliary to financial service activities</a:t>
                      </a:r>
                    </a:p>
                  </a:txBody>
                  <a:tcPr marL="31939" marR="1774" marT="177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0000" algn="l" rtl="0" fontAlgn="t"/>
                      <a:r>
                        <a:rPr lang="en-IN" sz="1800" b="1" i="0" u="none" strike="noStrike" dirty="0">
                          <a:solidFill>
                            <a:srgbClr val="000000"/>
                          </a:solidFill>
                          <a:latin typeface="Garamond"/>
                        </a:rPr>
                        <a:t>66190- </a:t>
                      </a:r>
                      <a:r>
                        <a:rPr lang="en-IN" sz="2400" b="0" i="0" u="none" strike="noStrike" kern="1200" dirty="0">
                          <a:solidFill>
                            <a:srgbClr val="0000FF"/>
                          </a:solidFill>
                          <a:latin typeface="Garamond"/>
                          <a:ea typeface="+mn-ea"/>
                          <a:cs typeface="+mn-cs"/>
                        </a:rPr>
                        <a:t>Activities auxiliary to financial service activities </a:t>
                      </a:r>
                      <a:r>
                        <a:rPr lang="en-IN" sz="2400" b="0" i="0" u="none" strike="noStrike" kern="1200" dirty="0" err="1">
                          <a:solidFill>
                            <a:srgbClr val="0000FF"/>
                          </a:solidFill>
                          <a:latin typeface="Garamond"/>
                          <a:ea typeface="+mn-ea"/>
                          <a:cs typeface="+mn-cs"/>
                        </a:rPr>
                        <a:t>n.e.c</a:t>
                      </a:r>
                      <a:r>
                        <a:rPr lang="en-IN" sz="1800" b="0" i="0" u="none" strike="noStrike" dirty="0">
                          <a:solidFill>
                            <a:srgbClr val="00B050"/>
                          </a:solidFill>
                          <a:latin typeface="Garamond"/>
                        </a:rPr>
                        <a:t>.</a:t>
                      </a:r>
                      <a:endParaRPr lang="en-IN" sz="1800" b="1" i="0" u="none" strike="noStrike" dirty="0">
                        <a:solidFill>
                          <a:srgbClr val="00B050"/>
                        </a:solidFill>
                        <a:latin typeface="Garamond"/>
                      </a:endParaRPr>
                    </a:p>
                  </a:txBody>
                  <a:tcPr marL="31939" marR="1774" marT="177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 rowSpan="3">
                  <a:txBody>
                    <a:bodyPr/>
                    <a:lstStyle/>
                    <a:p>
                      <a:pPr marL="180000" algn="l" rtl="0" fontAlgn="t"/>
                      <a:r>
                        <a:rPr lang="en-IN" sz="1800" b="1" i="0" u="none" strike="noStrike" dirty="0">
                          <a:solidFill>
                            <a:srgbClr val="000000"/>
                          </a:solidFill>
                          <a:latin typeface="Garamond"/>
                        </a:rPr>
                        <a:t>6630- </a:t>
                      </a:r>
                      <a:r>
                        <a:rPr lang="en-IN" sz="1800" b="0" i="0" u="none" strike="noStrike" dirty="0">
                          <a:solidFill>
                            <a:srgbClr val="FF0000"/>
                          </a:solidFill>
                          <a:latin typeface="Garamond"/>
                        </a:rPr>
                        <a:t>Fund management activities</a:t>
                      </a:r>
                      <a:endParaRPr lang="en-IN" sz="1800" b="1" i="0" u="none" strike="noStrike" dirty="0">
                        <a:solidFill>
                          <a:srgbClr val="FF0000"/>
                        </a:solidFill>
                        <a:latin typeface="Garamond"/>
                      </a:endParaRPr>
                    </a:p>
                  </a:txBody>
                  <a:tcPr marL="31939" marR="1774" marT="177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0000" algn="l" rtl="0" fontAlgn="t"/>
                      <a:r>
                        <a:rPr lang="en-IN" sz="1800" b="1" i="0" u="none" strike="noStrike" dirty="0">
                          <a:solidFill>
                            <a:srgbClr val="000000"/>
                          </a:solidFill>
                          <a:latin typeface="Garamond"/>
                        </a:rPr>
                        <a:t>66301- </a:t>
                      </a:r>
                      <a:r>
                        <a:rPr lang="en-IN" sz="2400" b="0" i="0" u="none" strike="noStrike" kern="1200" dirty="0">
                          <a:solidFill>
                            <a:srgbClr val="0000FF"/>
                          </a:solidFill>
                          <a:latin typeface="Garamond"/>
                          <a:ea typeface="+mn-ea"/>
                          <a:cs typeface="+mn-cs"/>
                        </a:rPr>
                        <a:t>Management of mutual funds</a:t>
                      </a:r>
                    </a:p>
                  </a:txBody>
                  <a:tcPr marL="31939" marR="1774" marT="177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0000" algn="l" rtl="0" fontAlgn="t"/>
                      <a:r>
                        <a:rPr lang="en-IN" sz="1800" b="1" i="0" u="none" strike="noStrike" dirty="0" smtClean="0">
                          <a:solidFill>
                            <a:srgbClr val="000000"/>
                          </a:solidFill>
                          <a:latin typeface="Garamond"/>
                        </a:rPr>
                        <a:t>66302- </a:t>
                      </a:r>
                      <a:r>
                        <a:rPr lang="en-IN" sz="1800" b="0" i="0" u="none" strike="noStrike" dirty="0" smtClean="0">
                          <a:solidFill>
                            <a:srgbClr val="FF0000"/>
                          </a:solidFill>
                          <a:latin typeface="Garamond"/>
                        </a:rPr>
                        <a:t>Management </a:t>
                      </a:r>
                      <a:r>
                        <a:rPr lang="en-IN" sz="1800" b="0" i="0" u="none" strike="noStrike" dirty="0">
                          <a:solidFill>
                            <a:srgbClr val="FF0000"/>
                          </a:solidFill>
                          <a:latin typeface="Garamond"/>
                        </a:rPr>
                        <a:t>of pension funds</a:t>
                      </a:r>
                      <a:endParaRPr lang="en-IN" sz="1800" b="1" i="0" u="none" strike="noStrike" dirty="0">
                        <a:solidFill>
                          <a:srgbClr val="FF0000"/>
                        </a:solidFill>
                        <a:latin typeface="Garamond"/>
                      </a:endParaRPr>
                    </a:p>
                  </a:txBody>
                  <a:tcPr marL="31939" marR="1774" marT="177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0000" algn="l" rtl="0" fontAlgn="t"/>
                      <a:r>
                        <a:rPr lang="en-IN" sz="1800" b="1" i="0" u="none" strike="noStrike" dirty="0" smtClean="0">
                          <a:solidFill>
                            <a:srgbClr val="000000"/>
                          </a:solidFill>
                          <a:latin typeface="Garamond"/>
                        </a:rPr>
                        <a:t>66309- </a:t>
                      </a:r>
                      <a:r>
                        <a:rPr lang="en-IN" sz="1800" b="0" i="0" u="none" strike="noStrike" dirty="0" smtClean="0">
                          <a:solidFill>
                            <a:srgbClr val="FF0000"/>
                          </a:solidFill>
                          <a:latin typeface="Garamond"/>
                        </a:rPr>
                        <a:t>Management </a:t>
                      </a:r>
                      <a:r>
                        <a:rPr lang="en-IN" sz="1800" b="0" i="0" u="none" strike="noStrike" dirty="0">
                          <a:solidFill>
                            <a:srgbClr val="FF0000"/>
                          </a:solidFill>
                          <a:latin typeface="Garamond"/>
                        </a:rPr>
                        <a:t>of other investment funds</a:t>
                      </a:r>
                      <a:endParaRPr lang="en-IN" sz="1800" b="1" i="0" u="none" strike="noStrike" dirty="0">
                        <a:solidFill>
                          <a:srgbClr val="FF0000"/>
                        </a:solidFill>
                        <a:latin typeface="Garamond"/>
                      </a:endParaRPr>
                    </a:p>
                  </a:txBody>
                  <a:tcPr marL="31939" marR="1774" marT="177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205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716280" y="2096561"/>
            <a:ext cx="1620520" cy="822643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atin typeface="Garamond" panose="02020404030301010803" pitchFamily="18" charset="0"/>
              </a:rPr>
              <a:t>Primary Market</a:t>
            </a:r>
            <a:endParaRPr lang="en-US" sz="2800" dirty="0">
              <a:latin typeface="Garamond" panose="02020404030301010803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931160" y="2092912"/>
            <a:ext cx="1711960" cy="82629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Garamond" panose="02020404030301010803" pitchFamily="18" charset="0"/>
              </a:rPr>
              <a:t>Secondary Market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5237480" y="2087582"/>
            <a:ext cx="1620520" cy="82629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atin typeface="Garamond" panose="02020404030301010803" pitchFamily="18" charset="0"/>
              </a:rPr>
              <a:t>Bonds</a:t>
            </a:r>
            <a:endParaRPr lang="en-US" sz="2800" dirty="0">
              <a:latin typeface="Garamond" panose="02020404030301010803" pitchFamily="18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7411085" y="2087582"/>
            <a:ext cx="1376680" cy="82629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Garamond" panose="02020404030301010803" pitchFamily="18" charset="0"/>
              </a:rPr>
              <a:t>Mutual Fund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9301480" y="2081912"/>
            <a:ext cx="2138679" cy="82629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Garamond" panose="02020404030301010803" pitchFamily="18" charset="0"/>
              </a:rPr>
              <a:t>Commodities Market</a:t>
            </a:r>
          </a:p>
        </p:txBody>
      </p:sp>
      <p:cxnSp>
        <p:nvCxnSpPr>
          <p:cNvPr id="13" name="Straight Connector 12"/>
          <p:cNvCxnSpPr>
            <a:stCxn id="5" idx="2"/>
          </p:cNvCxnSpPr>
          <p:nvPr/>
        </p:nvCxnSpPr>
        <p:spPr>
          <a:xfrm flipH="1">
            <a:off x="1524000" y="2919204"/>
            <a:ext cx="2540" cy="98583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3848100" y="2919204"/>
            <a:ext cx="7620" cy="1283623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3855720" y="3583840"/>
            <a:ext cx="194564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3855720" y="4190533"/>
            <a:ext cx="194564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447040" y="3583840"/>
            <a:ext cx="2824480" cy="38623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sz="2400" dirty="0">
                <a:latin typeface="Garamond" panose="02020404030301010803" pitchFamily="18" charset="0"/>
              </a:rPr>
              <a:t>Initial Public </a:t>
            </a:r>
            <a:r>
              <a:rPr lang="en-US" sz="2400" dirty="0" smtClean="0">
                <a:latin typeface="Garamond" panose="02020404030301010803" pitchFamily="18" charset="0"/>
              </a:rPr>
              <a:t>Offering</a:t>
            </a:r>
            <a:endParaRPr lang="en-US" sz="2400" dirty="0">
              <a:latin typeface="Garamond" panose="02020404030301010803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048760" y="3373893"/>
            <a:ext cx="2931160" cy="38623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sz="2400" dirty="0" smtClean="0">
                <a:latin typeface="Garamond" panose="02020404030301010803" pitchFamily="18" charset="0"/>
              </a:rPr>
              <a:t>Stock</a:t>
            </a:r>
            <a:endParaRPr lang="en-US" sz="2400" dirty="0">
              <a:latin typeface="Garamond" panose="02020404030301010803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066540" y="3997414"/>
            <a:ext cx="2913380" cy="38623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sz="2400" dirty="0">
                <a:latin typeface="Garamond" panose="02020404030301010803" pitchFamily="18" charset="0"/>
              </a:rPr>
              <a:t>Derivatives</a:t>
            </a:r>
          </a:p>
        </p:txBody>
      </p:sp>
      <p:cxnSp>
        <p:nvCxnSpPr>
          <p:cNvPr id="30" name="Straight Connector 29"/>
          <p:cNvCxnSpPr/>
          <p:nvPr/>
        </p:nvCxnSpPr>
        <p:spPr>
          <a:xfrm>
            <a:off x="4424680" y="4383653"/>
            <a:ext cx="0" cy="1570643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4424680" y="4761467"/>
            <a:ext cx="194564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4424680" y="5395416"/>
            <a:ext cx="194564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4424680" y="5954296"/>
            <a:ext cx="194564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5237480" y="4585365"/>
            <a:ext cx="1742440" cy="38623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sz="2400" dirty="0" smtClean="0">
                <a:latin typeface="Garamond" panose="02020404030301010803" pitchFamily="18" charset="0"/>
              </a:rPr>
              <a:t>Stock</a:t>
            </a:r>
            <a:endParaRPr lang="en-US" sz="2400" dirty="0">
              <a:latin typeface="Garamond" panose="02020404030301010803" pitchFamily="18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5237480" y="5207098"/>
            <a:ext cx="1742440" cy="40498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sz="2400" dirty="0" smtClean="0">
                <a:latin typeface="Garamond" panose="02020404030301010803" pitchFamily="18" charset="0"/>
              </a:rPr>
              <a:t>Currency</a:t>
            </a:r>
            <a:endParaRPr lang="en-US" sz="2400" dirty="0">
              <a:latin typeface="Garamond" panose="02020404030301010803" pitchFamily="18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5267960" y="5771416"/>
            <a:ext cx="1711960" cy="38623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sz="2400" dirty="0" smtClean="0">
                <a:latin typeface="Garamond" panose="02020404030301010803" pitchFamily="18" charset="0"/>
              </a:rPr>
              <a:t>Interest Rate</a:t>
            </a:r>
            <a:endParaRPr lang="en-US" sz="2400" dirty="0">
              <a:latin typeface="Garamond" panose="02020404030301010803" pitchFamily="18" charset="0"/>
            </a:endParaRPr>
          </a:p>
        </p:txBody>
      </p:sp>
      <p:sp>
        <p:nvSpPr>
          <p:cNvPr id="47" name="Rounded Rectangle 46"/>
          <p:cNvSpPr/>
          <p:nvPr/>
        </p:nvSpPr>
        <p:spPr>
          <a:xfrm>
            <a:off x="3576637" y="596654"/>
            <a:ext cx="3875405" cy="82629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latin typeface="Garamond" panose="02020404030301010803" pitchFamily="18" charset="0"/>
              </a:rPr>
              <a:t>STOCK MARKET</a:t>
            </a:r>
            <a:endParaRPr lang="en-US" sz="2800" b="1" dirty="0">
              <a:latin typeface="Garamond" panose="02020404030301010803" pitchFamily="18" charset="0"/>
            </a:endParaRPr>
          </a:p>
        </p:txBody>
      </p:sp>
      <p:cxnSp>
        <p:nvCxnSpPr>
          <p:cNvPr id="48" name="Straight Connector 47"/>
          <p:cNvCxnSpPr/>
          <p:nvPr/>
        </p:nvCxnSpPr>
        <p:spPr>
          <a:xfrm flipV="1">
            <a:off x="1310640" y="1769985"/>
            <a:ext cx="9234170" cy="28337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V="1">
            <a:off x="1310640" y="1798322"/>
            <a:ext cx="22860" cy="29459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flipH="1" flipV="1">
            <a:off x="10544810" y="1769985"/>
            <a:ext cx="1270" cy="312815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V="1">
            <a:off x="3855720" y="1768846"/>
            <a:ext cx="22860" cy="29459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flipH="1" flipV="1">
            <a:off x="7999730" y="1791034"/>
            <a:ext cx="1270" cy="312815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H="1" flipV="1">
            <a:off x="5885180" y="1791034"/>
            <a:ext cx="1270" cy="312815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flipH="1" flipV="1">
            <a:off x="5393055" y="1424085"/>
            <a:ext cx="4445" cy="353444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9352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32081"/>
            <a:ext cx="10515600" cy="130048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Inputs proposed for STPI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6065378"/>
              </p:ext>
            </p:extLst>
          </p:nvPr>
        </p:nvGraphicFramePr>
        <p:xfrm>
          <a:off x="850900" y="1432559"/>
          <a:ext cx="10490200" cy="3564730"/>
        </p:xfrm>
        <a:graphic>
          <a:graphicData uri="http://schemas.openxmlformats.org/drawingml/2006/table">
            <a:tbl>
              <a:tblPr firstRow="1" firstCol="1" bandRow="1"/>
              <a:tblGrid>
                <a:gridCol w="945019"/>
                <a:gridCol w="2617595"/>
                <a:gridCol w="3466327"/>
                <a:gridCol w="3461259"/>
              </a:tblGrid>
              <a:tr h="896775">
                <a:tc>
                  <a:txBody>
                    <a:bodyPr/>
                    <a:lstStyle/>
                    <a:p>
                      <a:pPr marL="0" marR="34925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S. No.</a:t>
                      </a:r>
                      <a:endParaRPr lang="en-US" sz="20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49" marR="20076" marT="61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Intermediaries/Capital Market Participants</a:t>
                      </a:r>
                      <a:endParaRPr lang="en-US" sz="20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49" marR="20076" marT="61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Source of Data</a:t>
                      </a:r>
                      <a:endParaRPr lang="en-US" sz="20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49" marR="20076" marT="61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Indicative measure of Service Price</a:t>
                      </a:r>
                      <a:endParaRPr lang="en-US" sz="20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49" marR="20076" marT="61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4344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Equity - Primary</a:t>
                      </a:r>
                      <a:endParaRPr lang="en-US" sz="20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49" marR="20076" marT="614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49" marR="20076" marT="6146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49" marR="20076" marT="6146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571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0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49" marR="20076" marT="614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Investment Banks / Merchant Banks</a:t>
                      </a:r>
                      <a:endParaRPr lang="en-US" sz="20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49" marR="20076" marT="614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Top 10 Lead Managers (Left Lead Managers)</a:t>
                      </a:r>
                      <a:endParaRPr lang="en-US" sz="20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49" marR="20076" marT="614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(Cost Incurred) / (Total Issue Size)</a:t>
                      </a:r>
                      <a:endParaRPr lang="en-US" sz="20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49" marR="20076" marT="614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571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0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49" marR="20076" marT="614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Underwriters</a:t>
                      </a:r>
                      <a:endParaRPr lang="en-US" sz="20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49" marR="20076" marT="614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0795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Top 2 Underwriters by Issue Size</a:t>
                      </a:r>
                      <a:endParaRPr lang="en-US" sz="20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49" marR="20076" marT="614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(Fees Collected) / (Total Issue Size)</a:t>
                      </a:r>
                      <a:endParaRPr lang="en-US" sz="20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49" marR="20076" marT="614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677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0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49" marR="20076" marT="614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Portfolio </a:t>
                      </a:r>
                      <a:endParaRPr lang="en-US" sz="20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Managers/PMS</a:t>
                      </a:r>
                      <a:endParaRPr lang="en-US" sz="20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49" marR="20076" marT="614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Top 5 PMS by AUM</a:t>
                      </a:r>
                      <a:endParaRPr lang="en-US" sz="20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49" marR="20076" marT="614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(Fees Collected) / (Average AUM)</a:t>
                      </a:r>
                      <a:endParaRPr lang="en-US" sz="20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49" marR="20076" marT="614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6057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32081"/>
            <a:ext cx="10515600" cy="130048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Inputs proposed for STPI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1149223"/>
              </p:ext>
            </p:extLst>
          </p:nvPr>
        </p:nvGraphicFramePr>
        <p:xfrm>
          <a:off x="850900" y="1432561"/>
          <a:ext cx="10490200" cy="4602780"/>
        </p:xfrm>
        <a:graphic>
          <a:graphicData uri="http://schemas.openxmlformats.org/drawingml/2006/table">
            <a:tbl>
              <a:tblPr firstRow="1" firstCol="1" bandRow="1"/>
              <a:tblGrid>
                <a:gridCol w="945019"/>
                <a:gridCol w="2617595"/>
                <a:gridCol w="3466327"/>
                <a:gridCol w="3461259"/>
              </a:tblGrid>
              <a:tr h="464592">
                <a:tc>
                  <a:txBody>
                    <a:bodyPr/>
                    <a:lstStyle/>
                    <a:p>
                      <a:pPr marL="0" marR="34925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S. No.</a:t>
                      </a:r>
                      <a:endParaRPr lang="en-US" sz="20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49" marR="20076" marT="61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Intermediaries/Capital Market Participants</a:t>
                      </a:r>
                      <a:endParaRPr lang="en-US" sz="20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49" marR="20076" marT="61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Source of Data</a:t>
                      </a:r>
                      <a:endParaRPr lang="en-US" sz="20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49" marR="20076" marT="61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Indicative measure of Service Price</a:t>
                      </a:r>
                      <a:endParaRPr lang="en-US" sz="20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49" marR="20076" marT="61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382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Equity - Secondary</a:t>
                      </a:r>
                      <a:endParaRPr lang="en-US" sz="20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49" marR="20076" marT="614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49" marR="20076" marT="6146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49" marR="20076" marT="6146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459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0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49" marR="20076" marT="614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Stock/Share Brokers</a:t>
                      </a:r>
                      <a:endParaRPr lang="en-US" sz="20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49" marR="20076" marT="614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Top 10 Brokerages - (Retail/Institutional)</a:t>
                      </a:r>
                      <a:endParaRPr lang="en-US" sz="20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49" marR="20076" marT="614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(Brokerage Charges) / (Volume </a:t>
                      </a:r>
                      <a:endParaRPr lang="en-US" sz="20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Traded)</a:t>
                      </a:r>
                      <a:endParaRPr lang="en-US" sz="20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49" marR="20076" marT="614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459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0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49" marR="20076" marT="614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Depository participants</a:t>
                      </a:r>
                      <a:endParaRPr lang="en-US" sz="20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49" marR="20076" marT="614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Top 10 DP's by value of security transfers</a:t>
                      </a:r>
                      <a:endParaRPr lang="en-US" sz="20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49" marR="20076" marT="614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(Charges collected) / (Total Value of </a:t>
                      </a:r>
                      <a:endParaRPr lang="en-US" sz="20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Transfers)</a:t>
                      </a:r>
                      <a:endParaRPr lang="en-US" sz="20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49" marR="20076" marT="614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459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0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49" marR="20076" marT="614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Custodians of Securities</a:t>
                      </a:r>
                      <a:endParaRPr lang="en-US" sz="20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49" marR="20076" marT="614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Top 5 Custodians by value of security transfers</a:t>
                      </a:r>
                      <a:endParaRPr lang="en-US" sz="20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49" marR="20076" marT="614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(Charges collected) / (Total Value of </a:t>
                      </a:r>
                      <a:endParaRPr lang="en-US" sz="20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Transfers)</a:t>
                      </a:r>
                      <a:endParaRPr lang="en-US" sz="20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49" marR="20076" marT="614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459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20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49" marR="20076" marT="614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Exchanges</a:t>
                      </a:r>
                      <a:endParaRPr lang="en-US" sz="20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49" marR="20076" marT="614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All Exchanges</a:t>
                      </a:r>
                      <a:endParaRPr lang="en-US" sz="20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49" marR="20076" marT="614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(STT + Exchange Transaction Fees) / </a:t>
                      </a:r>
                      <a:endParaRPr lang="en-US" sz="20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(Volume Traded)</a:t>
                      </a:r>
                      <a:endParaRPr lang="en-US" sz="20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49" marR="20076" marT="614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2893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32081"/>
            <a:ext cx="10515600" cy="130048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Inputs proposed for STPI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0651827"/>
              </p:ext>
            </p:extLst>
          </p:nvPr>
        </p:nvGraphicFramePr>
        <p:xfrm>
          <a:off x="850900" y="1432561"/>
          <a:ext cx="10490200" cy="4282067"/>
        </p:xfrm>
        <a:graphic>
          <a:graphicData uri="http://schemas.openxmlformats.org/drawingml/2006/table">
            <a:tbl>
              <a:tblPr firstRow="1" firstCol="1" bandRow="1"/>
              <a:tblGrid>
                <a:gridCol w="945019"/>
                <a:gridCol w="2617595"/>
                <a:gridCol w="3466327"/>
                <a:gridCol w="3461259"/>
              </a:tblGrid>
              <a:tr h="922732">
                <a:tc>
                  <a:txBody>
                    <a:bodyPr/>
                    <a:lstStyle/>
                    <a:p>
                      <a:pPr marL="0" marR="34925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S. No.</a:t>
                      </a:r>
                      <a:endParaRPr lang="en-US" sz="20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49" marR="20076" marT="61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Intermediaries/Capital Market Participants</a:t>
                      </a:r>
                      <a:endParaRPr lang="en-US" sz="20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49" marR="20076" marT="61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Source of Data</a:t>
                      </a:r>
                      <a:endParaRPr lang="en-US" sz="20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49" marR="20076" marT="61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Indicative measure of Service Price</a:t>
                      </a:r>
                      <a:endParaRPr lang="en-US" sz="20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49" marR="20076" marT="61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7495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Others</a:t>
                      </a:r>
                      <a:endParaRPr lang="en-US" sz="20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49" marR="20076" marT="614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49" marR="20076" marT="6146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49" marR="20076" marT="6146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273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20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49" marR="20076" marT="614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Credit Rating Agencies</a:t>
                      </a:r>
                      <a:endParaRPr lang="en-US" sz="20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49" marR="20076" marT="614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All CRA’s</a:t>
                      </a:r>
                      <a:endParaRPr lang="en-US" sz="20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49" marR="20076" marT="614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(Total New Rating assigned Fees) / (Total Volume of new ratings assigned)</a:t>
                      </a:r>
                      <a:endParaRPr lang="en-US" sz="20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49" marR="20076" marT="614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273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20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49" marR="20076" marT="614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Asset Management </a:t>
                      </a:r>
                      <a:endParaRPr lang="en-US" sz="20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Companies/Mutual Funds</a:t>
                      </a:r>
                      <a:endParaRPr lang="en-US" sz="20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49" marR="20076" marT="614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Top 10 by AUM - (Equity/Debt)</a:t>
                      </a:r>
                      <a:endParaRPr lang="en-US" sz="20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49" marR="20076" marT="614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(Total FMC) / (Average AUM)</a:t>
                      </a:r>
                      <a:endParaRPr lang="en-US" sz="20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49" marR="20076" marT="614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273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20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49" marR="20076" marT="614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Investment Advisers and Research Analyst</a:t>
                      </a:r>
                      <a:endParaRPr lang="en-US" sz="20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49" marR="20076" marT="614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Subject to data availability</a:t>
                      </a:r>
                      <a:endParaRPr lang="en-US" sz="20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49" marR="20076" marT="614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Fees</a:t>
                      </a:r>
                      <a:r>
                        <a:rPr lang="en-US" sz="2000" baseline="0" dirty="0" smtClean="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charged as per cent of return/ Flat charges</a:t>
                      </a:r>
                      <a:endParaRPr lang="en-US" sz="20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49" marR="20076" marT="614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2144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ctr"/>
            <a:r>
              <a:rPr lang="en-US" sz="4000" b="1" dirty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Coverage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5597508"/>
              </p:ext>
            </p:extLst>
          </p:nvPr>
        </p:nvGraphicFramePr>
        <p:xfrm>
          <a:off x="838200" y="1690687"/>
          <a:ext cx="8884920" cy="4902836"/>
        </p:xfrm>
        <a:graphic>
          <a:graphicData uri="http://schemas.openxmlformats.org/drawingml/2006/table">
            <a:tbl>
              <a:tblPr firstRow="1" firstCol="1" bandRow="1"/>
              <a:tblGrid>
                <a:gridCol w="1816331"/>
                <a:gridCol w="7068589"/>
              </a:tblGrid>
              <a:tr h="57944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Securities</a:t>
                      </a:r>
                      <a:endParaRPr lang="en-US" sz="12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Explicit </a:t>
                      </a:r>
                      <a:r>
                        <a:rPr lang="en-US" sz="1600" b="1" dirty="0" smtClean="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Cost only</a:t>
                      </a:r>
                      <a:endParaRPr lang="en-US" sz="12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7910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STOCKS &amp; DERIVATIVES</a:t>
                      </a:r>
                      <a:endParaRPr lang="en-US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Brokerage commission, Stamp Duty, Service tax, Custody charges</a:t>
                      </a:r>
                      <a:endParaRPr lang="en-US" sz="14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607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MUTUAL FUNDS</a:t>
                      </a:r>
                      <a:endParaRPr lang="en-US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Expense ratio, Exit Load</a:t>
                      </a:r>
                      <a:endParaRPr lang="en-US" sz="14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7910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CORPORATE BONDS</a:t>
                      </a:r>
                      <a:endParaRPr lang="en-US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Brokerage, Underwriter, Lead Arranger’s fees, Annual Listing fee, Initial Listing Fee, Trustee Fee, Printing, advertisement and distribution. </a:t>
                      </a:r>
                      <a:endParaRPr lang="en-US" sz="14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7910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IPO</a:t>
                      </a:r>
                      <a:endParaRPr lang="en-US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Underwriter’s discount, Legal Advisory Cost, Financial Reporting Advisor, Printing, Registration Fee, Exchange Listing Fee</a:t>
                      </a:r>
                      <a:endParaRPr lang="en-US" sz="14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35647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878</TotalTime>
  <Words>771</Words>
  <Application>Microsoft Office PowerPoint</Application>
  <PresentationFormat>Custom</PresentationFormat>
  <Paragraphs>157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Securities Transaction Price Index (STPI)</vt:lpstr>
      <vt:lpstr>Background</vt:lpstr>
      <vt:lpstr>Scope of proposed STPI</vt:lpstr>
      <vt:lpstr>Scope of proposed STPI</vt:lpstr>
      <vt:lpstr>PowerPoint Presentation</vt:lpstr>
      <vt:lpstr>Inputs proposed for STPI</vt:lpstr>
      <vt:lpstr>Inputs proposed for STPI</vt:lpstr>
      <vt:lpstr>Inputs proposed for STPI</vt:lpstr>
      <vt:lpstr>Coverage</vt:lpstr>
      <vt:lpstr>STPI to measure changes</vt:lpstr>
      <vt:lpstr>Specification of the Service</vt:lpstr>
      <vt:lpstr>Quality Issues</vt:lpstr>
      <vt:lpstr>Weighting Diagram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Securities Transaction Price Index</dc:title>
  <dc:creator>Harsh Wardhan</dc:creator>
  <cp:lastModifiedBy>admin</cp:lastModifiedBy>
  <cp:revision>37</cp:revision>
  <cp:lastPrinted>2017-10-12T05:19:17Z</cp:lastPrinted>
  <dcterms:created xsi:type="dcterms:W3CDTF">2017-10-11T07:02:49Z</dcterms:created>
  <dcterms:modified xsi:type="dcterms:W3CDTF">2017-10-16T10:59:23Z</dcterms:modified>
</cp:coreProperties>
</file>