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74" r:id="rId4"/>
    <p:sldId id="275" r:id="rId5"/>
    <p:sldId id="270" r:id="rId6"/>
    <p:sldId id="261" r:id="rId7"/>
    <p:sldId id="278" r:id="rId8"/>
    <p:sldId id="279" r:id="rId9"/>
    <p:sldId id="259" r:id="rId10"/>
    <p:sldId id="260" r:id="rId11"/>
    <p:sldId id="266" r:id="rId12"/>
    <p:sldId id="273" r:id="rId13"/>
    <p:sldId id="272" r:id="rId14"/>
    <p:sldId id="280" r:id="rId15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>
        <p:scale>
          <a:sx n="66" d="100"/>
          <a:sy n="66" d="100"/>
        </p:scale>
        <p:origin x="-137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753BD9F0-58CC-4A6C-8B44-BCE5F0DD015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3469429F-08EC-48B8-932E-5B5E6CE0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2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1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4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3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6D37-417C-4062-A2BA-8239D0956FF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6BD8-93EC-4741-BF33-7D13D0CA7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Securities Transaction Price Index (STPI)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8320"/>
            <a:ext cx="9144000" cy="91948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Garamond" panose="02020404030301010803" pitchFamily="18" charset="0"/>
              </a:rPr>
              <a:t>Office of the Economic Adviser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Department of Industrial Policy and Promotion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Government of India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STPI to measure changes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785"/>
            <a:ext cx="10515600" cy="4887178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latin typeface="Garamond" panose="02020404030301010803" pitchFamily="18" charset="0"/>
            </a:endParaRPr>
          </a:p>
          <a:p>
            <a:pPr lvl="0" algn="just"/>
            <a:r>
              <a:rPr lang="en-US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Securities </a:t>
            </a: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Brokerage- </a:t>
            </a:r>
            <a:r>
              <a:rPr lang="en-US" sz="26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buying </a:t>
            </a:r>
            <a:r>
              <a:rPr lang="en-US" sz="2600" dirty="0">
                <a:solidFill>
                  <a:prstClr val="black"/>
                </a:solidFill>
                <a:latin typeface="Garamond" panose="02020404030301010803" pitchFamily="18" charset="0"/>
              </a:rPr>
              <a:t>or selling securities for others on a commission basis. </a:t>
            </a:r>
            <a:endParaRPr lang="en-US" dirty="0" smtClean="0">
              <a:latin typeface="Garamond" panose="02020404030301010803" pitchFamily="18" charset="0"/>
            </a:endParaRPr>
          </a:p>
          <a:p>
            <a:pPr lvl="0" algn="just"/>
            <a:r>
              <a:rPr lang="en-US" b="1" dirty="0">
                <a:latin typeface="Garamond" panose="02020404030301010803" pitchFamily="18" charset="0"/>
              </a:rPr>
              <a:t>T</a:t>
            </a:r>
            <a:r>
              <a:rPr lang="en-US" b="1" dirty="0" smtClean="0">
                <a:latin typeface="Garamond" panose="02020404030301010803" pitchFamily="18" charset="0"/>
              </a:rPr>
              <a:t>ransaction costs of direct services- </a:t>
            </a:r>
            <a:r>
              <a:rPr lang="en-US" dirty="0" smtClean="0">
                <a:latin typeface="Garamond" panose="02020404030301010803" pitchFamily="18" charset="0"/>
              </a:rPr>
              <a:t>trading </a:t>
            </a:r>
            <a:r>
              <a:rPr lang="en-US" dirty="0">
                <a:latin typeface="Garamond" panose="02020404030301010803" pitchFamily="18" charset="0"/>
              </a:rPr>
              <a:t>fees, brokerage </a:t>
            </a:r>
            <a:r>
              <a:rPr lang="en-US" dirty="0" smtClean="0">
                <a:latin typeface="Garamond" panose="02020404030301010803" pitchFamily="18" charset="0"/>
              </a:rPr>
              <a:t>charges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etc.</a:t>
            </a:r>
            <a:endParaRPr lang="en-US" dirty="0">
              <a:latin typeface="Garamond" panose="02020404030301010803" pitchFamily="18" charset="0"/>
            </a:endParaRPr>
          </a:p>
          <a:p>
            <a:pPr lvl="0" algn="just"/>
            <a:r>
              <a:rPr lang="en-US" b="1" dirty="0" smtClean="0">
                <a:latin typeface="Garamond" panose="02020404030301010803" pitchFamily="18" charset="0"/>
              </a:rPr>
              <a:t>Depository </a:t>
            </a:r>
            <a:r>
              <a:rPr lang="en-US" b="1" dirty="0">
                <a:latin typeface="Garamond" panose="02020404030301010803" pitchFamily="18" charset="0"/>
              </a:rPr>
              <a:t>services </a:t>
            </a:r>
            <a:r>
              <a:rPr lang="en-US" b="1" dirty="0" smtClean="0">
                <a:latin typeface="Garamond" panose="02020404030301010803" pitchFamily="18" charset="0"/>
              </a:rPr>
              <a:t>-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transaction fees, settlement fees, custody fees, pledging fees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Specification of the Service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Garamond" panose="02020404030301010803" pitchFamily="18" charset="0"/>
              </a:rPr>
              <a:t>There </a:t>
            </a:r>
            <a:r>
              <a:rPr lang="en-US" dirty="0">
                <a:latin typeface="Garamond" panose="02020404030301010803" pitchFamily="18" charset="0"/>
              </a:rPr>
              <a:t>are many price determining </a:t>
            </a:r>
            <a:r>
              <a:rPr lang="en-US" dirty="0" smtClean="0">
                <a:latin typeface="Garamond" panose="02020404030301010803" pitchFamily="18" charset="0"/>
              </a:rPr>
              <a:t>characteristics:</a:t>
            </a:r>
            <a:endParaRPr lang="en-US" dirty="0">
              <a:latin typeface="Garamond" panose="02020404030301010803" pitchFamily="18" charset="0"/>
            </a:endParaRPr>
          </a:p>
          <a:p>
            <a:pPr algn="just"/>
            <a:r>
              <a:rPr lang="en-US" dirty="0" smtClean="0">
                <a:latin typeface="Garamond" panose="02020404030301010803" pitchFamily="18" charset="0"/>
              </a:rPr>
              <a:t>Type </a:t>
            </a:r>
            <a:r>
              <a:rPr lang="en-US" dirty="0">
                <a:latin typeface="Garamond" panose="02020404030301010803" pitchFamily="18" charset="0"/>
              </a:rPr>
              <a:t>of securities (corporate bonds, municipal bonds, government debt, </a:t>
            </a:r>
            <a:r>
              <a:rPr lang="en-US" dirty="0" smtClean="0">
                <a:latin typeface="Garamond" panose="02020404030301010803" pitchFamily="18" charset="0"/>
              </a:rPr>
              <a:t>equities</a:t>
            </a:r>
            <a:r>
              <a:rPr lang="en-US" dirty="0">
                <a:latin typeface="Garamond" panose="02020404030301010803" pitchFamily="18" charset="0"/>
              </a:rPr>
              <a:t>, ETFs, options, futures, etc.)</a:t>
            </a:r>
          </a:p>
          <a:p>
            <a:pPr algn="just"/>
            <a:r>
              <a:rPr lang="en-US" dirty="0" smtClean="0">
                <a:latin typeface="Garamond" panose="02020404030301010803" pitchFamily="18" charset="0"/>
              </a:rPr>
              <a:t>Type </a:t>
            </a:r>
            <a:r>
              <a:rPr lang="en-US" dirty="0">
                <a:latin typeface="Garamond" panose="02020404030301010803" pitchFamily="18" charset="0"/>
              </a:rPr>
              <a:t>and size of clients</a:t>
            </a:r>
          </a:p>
          <a:p>
            <a:pPr algn="just"/>
            <a:r>
              <a:rPr lang="en-US" dirty="0" smtClean="0">
                <a:latin typeface="Garamond" panose="02020404030301010803" pitchFamily="18" charset="0"/>
              </a:rPr>
              <a:t>Nominal </a:t>
            </a:r>
            <a:r>
              <a:rPr lang="en-US" dirty="0">
                <a:latin typeface="Garamond" panose="02020404030301010803" pitchFamily="18" charset="0"/>
              </a:rPr>
              <a:t>value of traded securities</a:t>
            </a:r>
          </a:p>
          <a:p>
            <a:pPr algn="just"/>
            <a:r>
              <a:rPr lang="en-US" dirty="0" smtClean="0">
                <a:latin typeface="Garamond" panose="02020404030301010803" pitchFamily="18" charset="0"/>
              </a:rPr>
              <a:t>Time </a:t>
            </a:r>
            <a:r>
              <a:rPr lang="en-US" dirty="0">
                <a:latin typeface="Garamond" panose="02020404030301010803" pitchFamily="18" charset="0"/>
              </a:rPr>
              <a:t>to maturity (15-year loans, 5-year certificate of deposit)</a:t>
            </a:r>
          </a:p>
          <a:p>
            <a:pPr algn="just"/>
            <a:r>
              <a:rPr lang="en-US" dirty="0" smtClean="0">
                <a:latin typeface="Garamond" panose="02020404030301010803" pitchFamily="18" charset="0"/>
              </a:rPr>
              <a:t>Trading </a:t>
            </a:r>
            <a:r>
              <a:rPr lang="en-US" dirty="0">
                <a:latin typeface="Garamond" panose="02020404030301010803" pitchFamily="18" charset="0"/>
              </a:rPr>
              <a:t>volume etc.</a:t>
            </a:r>
          </a:p>
        </p:txBody>
      </p:sp>
    </p:spTree>
    <p:extLst>
      <p:ext uri="{BB962C8B-B14F-4D97-AF65-F5344CB8AC3E}">
        <p14:creationId xmlns:p14="http://schemas.microsoft.com/office/powerpoint/2010/main" val="13843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Quality Issues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For </a:t>
            </a:r>
            <a:r>
              <a:rPr lang="en-US" dirty="0">
                <a:latin typeface="Garamond" panose="02020404030301010803" pitchFamily="18" charset="0"/>
              </a:rPr>
              <a:t>securities brokerage and related services, several quality issues lie in compiling the SPPI. </a:t>
            </a:r>
            <a:endParaRPr lang="en-US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Following </a:t>
            </a:r>
            <a:r>
              <a:rPr lang="en-US" dirty="0">
                <a:latin typeface="Garamond" panose="02020404030301010803" pitchFamily="18" charset="0"/>
              </a:rPr>
              <a:t>are two major issues;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Pricing Bundled services: Security brokerage + Advisory for Investment 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Definition </a:t>
            </a:r>
            <a:r>
              <a:rPr lang="en-US" dirty="0">
                <a:latin typeface="Garamond" panose="02020404030301010803" pitchFamily="18" charset="0"/>
              </a:rPr>
              <a:t>of unit transactions </a:t>
            </a:r>
          </a:p>
          <a:p>
            <a:pPr marL="914400" lvl="2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(1) The nominal value of trades securities </a:t>
            </a:r>
          </a:p>
          <a:p>
            <a:pPr marL="914400" lvl="2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(2) The number of traded securities (</a:t>
            </a:r>
            <a:r>
              <a:rPr lang="en-US" sz="2400" dirty="0" smtClean="0">
                <a:latin typeface="Garamond" panose="02020404030301010803" pitchFamily="18" charset="0"/>
              </a:rPr>
              <a:t>U.S</a:t>
            </a:r>
            <a:r>
              <a:rPr lang="en-US" sz="2400" dirty="0">
                <a:latin typeface="Garamond" panose="02020404030301010803" pitchFamily="18" charset="0"/>
              </a:rPr>
              <a:t>. and </a:t>
            </a:r>
            <a:r>
              <a:rPr lang="en-US" sz="2400" dirty="0" smtClean="0">
                <a:latin typeface="Garamond" panose="02020404030301010803" pitchFamily="18" charset="0"/>
              </a:rPr>
              <a:t>Korea) </a:t>
            </a:r>
            <a:endParaRPr lang="en-US" sz="2400" dirty="0"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(3) The real value </a:t>
            </a:r>
            <a:r>
              <a:rPr lang="en-US" sz="2400" dirty="0" smtClean="0">
                <a:latin typeface="Garamond" panose="02020404030301010803" pitchFamily="18" charset="0"/>
              </a:rPr>
              <a:t>of trade </a:t>
            </a:r>
            <a:r>
              <a:rPr lang="en-US" sz="2400" dirty="0">
                <a:latin typeface="Garamond" panose="02020404030301010803" pitchFamily="18" charset="0"/>
              </a:rPr>
              <a:t>securities </a:t>
            </a:r>
            <a:r>
              <a:rPr lang="en-US" sz="2400" dirty="0" smtClean="0">
                <a:latin typeface="Garamond" panose="02020404030301010803" pitchFamily="18" charset="0"/>
              </a:rPr>
              <a:t>(Japan)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Weighting Diagram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3600" dirty="0">
                <a:latin typeface="Garamond" panose="02020404030301010803" pitchFamily="18" charset="0"/>
              </a:rPr>
              <a:t>W</a:t>
            </a:r>
            <a:r>
              <a:rPr lang="en-US" sz="3600" dirty="0" smtClean="0">
                <a:latin typeface="Garamond" panose="02020404030301010803" pitchFamily="18" charset="0"/>
              </a:rPr>
              <a:t>eights can </a:t>
            </a:r>
            <a:r>
              <a:rPr lang="en-US" sz="3600" dirty="0">
                <a:latin typeface="Garamond" panose="02020404030301010803" pitchFamily="18" charset="0"/>
              </a:rPr>
              <a:t>be calculated using </a:t>
            </a:r>
            <a:endParaRPr lang="en-US" sz="3600" dirty="0" smtClean="0">
              <a:latin typeface="Garamond" panose="02020404030301010803" pitchFamily="18" charset="0"/>
            </a:endParaRPr>
          </a:p>
          <a:p>
            <a:pPr lvl="1" algn="just">
              <a:lnSpc>
                <a:spcPct val="200000"/>
              </a:lnSpc>
            </a:pPr>
            <a:r>
              <a:rPr lang="en-US" sz="3600" dirty="0">
                <a:latin typeface="Garamond" panose="02020404030301010803" pitchFamily="18" charset="0"/>
              </a:rPr>
              <a:t>I</a:t>
            </a:r>
            <a:r>
              <a:rPr lang="en-US" sz="3600" dirty="0" smtClean="0">
                <a:latin typeface="Garamond" panose="02020404030301010803" pitchFamily="18" charset="0"/>
              </a:rPr>
              <a:t>ndustry </a:t>
            </a:r>
            <a:r>
              <a:rPr lang="en-US" sz="3600" dirty="0">
                <a:latin typeface="Garamond" panose="02020404030301010803" pitchFamily="18" charset="0"/>
              </a:rPr>
              <a:t>turnover </a:t>
            </a:r>
            <a:r>
              <a:rPr lang="en-US" sz="3600" dirty="0" smtClean="0">
                <a:latin typeface="Garamond" panose="02020404030301010803" pitchFamily="18" charset="0"/>
              </a:rPr>
              <a:t>data </a:t>
            </a:r>
          </a:p>
          <a:p>
            <a:pPr lvl="1" algn="just">
              <a:lnSpc>
                <a:spcPct val="200000"/>
              </a:lnSpc>
            </a:pPr>
            <a:r>
              <a:rPr lang="en-US" sz="3600" dirty="0" smtClean="0">
                <a:latin typeface="Garamond" panose="02020404030301010803" pitchFamily="18" charset="0"/>
              </a:rPr>
              <a:t>Revenue generated by the service provider</a:t>
            </a:r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Thank You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Background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>
                <a:latin typeface="Garamond" panose="02020404030301010803" pitchFamily="18" charset="0"/>
              </a:rPr>
              <a:t>Services sector </a:t>
            </a:r>
            <a:r>
              <a:rPr lang="en-US" sz="2000" dirty="0" smtClean="0">
                <a:latin typeface="Garamond" panose="02020404030301010803" pitchFamily="18" charset="0"/>
              </a:rPr>
              <a:t>contributing almost </a:t>
            </a:r>
            <a:r>
              <a:rPr lang="en-US" sz="2000" dirty="0">
                <a:latin typeface="Garamond" panose="02020404030301010803" pitchFamily="18" charset="0"/>
              </a:rPr>
              <a:t>54% to India’s gross value added </a:t>
            </a:r>
            <a:r>
              <a:rPr lang="en-US" sz="2000" dirty="0" smtClean="0">
                <a:latin typeface="Garamond" panose="02020404030301010803" pitchFamily="18" charset="0"/>
              </a:rPr>
              <a:t>growth. </a:t>
            </a:r>
          </a:p>
          <a:p>
            <a:pPr algn="just"/>
            <a:r>
              <a:rPr lang="en-US" sz="2000" dirty="0" smtClean="0">
                <a:latin typeface="Garamond" panose="02020404030301010803" pitchFamily="18" charset="0"/>
              </a:rPr>
              <a:t>Financial </a:t>
            </a:r>
            <a:r>
              <a:rPr lang="en-US" sz="2000" dirty="0">
                <a:latin typeface="Garamond" panose="02020404030301010803" pitchFamily="18" charset="0"/>
              </a:rPr>
              <a:t>services, comprising Banking, Insurance and Securities Markets </a:t>
            </a:r>
            <a:r>
              <a:rPr lang="en-US" sz="2000" dirty="0" smtClean="0">
                <a:latin typeface="Garamond" panose="02020404030301010803" pitchFamily="18" charset="0"/>
              </a:rPr>
              <a:t>account </a:t>
            </a:r>
            <a:r>
              <a:rPr lang="en-US" sz="2000" dirty="0">
                <a:latin typeface="Garamond" panose="02020404030301010803" pitchFamily="18" charset="0"/>
              </a:rPr>
              <a:t>for </a:t>
            </a:r>
            <a:r>
              <a:rPr lang="en-US" sz="2000" dirty="0" smtClean="0">
                <a:latin typeface="Garamond" panose="02020404030301010803" pitchFamily="18" charset="0"/>
              </a:rPr>
              <a:t>5.8% of total </a:t>
            </a:r>
            <a:r>
              <a:rPr lang="en-US" sz="2000" dirty="0">
                <a:latin typeface="Garamond" panose="02020404030301010803" pitchFamily="18" charset="0"/>
              </a:rPr>
              <a:t>Gross Value Added in India (CSO, 2017).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algn="just"/>
            <a:r>
              <a:rPr lang="en-US" sz="2000" dirty="0" smtClean="0">
                <a:latin typeface="Garamond" panose="02020404030301010803" pitchFamily="18" charset="0"/>
              </a:rPr>
              <a:t>Indian </a:t>
            </a:r>
            <a:r>
              <a:rPr lang="en-US" sz="2000" dirty="0">
                <a:latin typeface="Garamond" panose="02020404030301010803" pitchFamily="18" charset="0"/>
              </a:rPr>
              <a:t>securities markets </a:t>
            </a:r>
            <a:r>
              <a:rPr lang="en-US" sz="2000" dirty="0" smtClean="0">
                <a:latin typeface="Garamond" panose="02020404030301010803" pitchFamily="18" charset="0"/>
              </a:rPr>
              <a:t>performing </a:t>
            </a:r>
            <a:r>
              <a:rPr lang="en-US" sz="2000" dirty="0">
                <a:latin typeface="Garamond" panose="02020404030301010803" pitchFamily="18" charset="0"/>
              </a:rPr>
              <a:t>well as indicated by soaring indices, expansion of market capitalization of the exchanges and assets under management in the mutual funds industry.  </a:t>
            </a:r>
          </a:p>
          <a:p>
            <a:pPr algn="just"/>
            <a:r>
              <a:rPr lang="en-US" sz="2000" dirty="0">
                <a:latin typeface="Garamond" panose="02020404030301010803" pitchFamily="18" charset="0"/>
              </a:rPr>
              <a:t>The </a:t>
            </a:r>
            <a:r>
              <a:rPr lang="en-US" sz="2000" dirty="0" smtClean="0">
                <a:latin typeface="Garamond" panose="02020404030301010803" pitchFamily="18" charset="0"/>
              </a:rPr>
              <a:t>Bombay Stock Exchange (BSE) </a:t>
            </a:r>
            <a:r>
              <a:rPr lang="en-US" sz="2000" dirty="0">
                <a:latin typeface="Garamond" panose="02020404030301010803" pitchFamily="18" charset="0"/>
              </a:rPr>
              <a:t>market capitalization to GDP ratio increased from 69.3 per cent in 2015-16 to 80.0 per cent in 2016-17. Similarly at </a:t>
            </a:r>
            <a:r>
              <a:rPr lang="en-US" sz="2000" dirty="0" smtClean="0">
                <a:latin typeface="Garamond" panose="02020404030301010803" pitchFamily="18" charset="0"/>
              </a:rPr>
              <a:t>National Stock Exchange (NSE), </a:t>
            </a:r>
            <a:r>
              <a:rPr lang="en-US" sz="2000" dirty="0">
                <a:latin typeface="Garamond" panose="02020404030301010803" pitchFamily="18" charset="0"/>
              </a:rPr>
              <a:t>the ratio increased from 68.0 per cent in 2015-16 to 78.9 per cent in 2016-17.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algn="just"/>
            <a:r>
              <a:rPr lang="en-US" sz="2000" dirty="0" smtClean="0">
                <a:latin typeface="Garamond" panose="02020404030301010803" pitchFamily="18" charset="0"/>
              </a:rPr>
              <a:t>The </a:t>
            </a:r>
            <a:r>
              <a:rPr lang="en-US" sz="2000" dirty="0">
                <a:latin typeface="Garamond" panose="02020404030301010803" pitchFamily="18" charset="0"/>
              </a:rPr>
              <a:t>all-India equity cash segment turnover to GDP ratio increased to 39.9 per cent from 36.4 per cent in 2015-16. </a:t>
            </a:r>
          </a:p>
          <a:p>
            <a:pPr algn="just"/>
            <a:r>
              <a:rPr lang="en-US" sz="2000" dirty="0" smtClean="0">
                <a:latin typeface="Garamond" panose="02020404030301010803" pitchFamily="18" charset="0"/>
              </a:rPr>
              <a:t>The </a:t>
            </a:r>
            <a:r>
              <a:rPr lang="en-US" sz="2000" dirty="0">
                <a:latin typeface="Garamond" panose="02020404030301010803" pitchFamily="18" charset="0"/>
              </a:rPr>
              <a:t>primary objective of the development of STPI will be for deflating the National Accounts of India.</a:t>
            </a:r>
          </a:p>
        </p:txBody>
      </p:sp>
    </p:spTree>
    <p:extLst>
      <p:ext uri="{BB962C8B-B14F-4D97-AF65-F5344CB8AC3E}">
        <p14:creationId xmlns:p14="http://schemas.microsoft.com/office/powerpoint/2010/main" val="5504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Scope of proposed STPI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83135"/>
              </p:ext>
            </p:extLst>
          </p:nvPr>
        </p:nvGraphicFramePr>
        <p:xfrm>
          <a:off x="838200" y="1825625"/>
          <a:ext cx="10515600" cy="2944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Section 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Division 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Group  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ISIC (2008) 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ISIC (2008)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ISIC (2008)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rtl="0" fontAlgn="t"/>
                      <a:r>
                        <a:rPr lang="en-IN" sz="24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K</a:t>
                      </a:r>
                      <a:r>
                        <a:rPr lang="en-IN" sz="2400" b="0" i="0" u="none" strike="noStrike" dirty="0">
                          <a:solidFill>
                            <a:srgbClr val="00B050"/>
                          </a:solidFill>
                          <a:latin typeface="Garamond"/>
                        </a:rPr>
                        <a:t> – </a:t>
                      </a:r>
                      <a:r>
                        <a:rPr lang="en-IN" sz="2400" b="0" i="0" u="none" strike="noStrike" dirty="0">
                          <a:solidFill>
                            <a:srgbClr val="0000FF"/>
                          </a:solidFill>
                          <a:latin typeface="Garamond"/>
                        </a:rPr>
                        <a:t>Financial and Insurance Activities </a:t>
                      </a:r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Garamond"/>
                        </a:rPr>
                        <a:t> 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rtl="0" fontAlgn="t"/>
                      <a:r>
                        <a:rPr lang="en-IN" sz="24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66</a:t>
                      </a:r>
                      <a:r>
                        <a:rPr lang="en-IN" sz="2400" b="1" i="0" u="none" strike="noStrike" dirty="0">
                          <a:solidFill>
                            <a:srgbClr val="00B050"/>
                          </a:solidFill>
                          <a:latin typeface="Garamond"/>
                        </a:rPr>
                        <a:t>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Activities auxiliary to financial service and insurance activities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defTabSz="914400" rtl="0" eaLnBrk="1" fontAlgn="t" latinLnBrk="0" hangingPunct="1"/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661-Activities auxiliary to financial service activities, except insurance and pension funding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rtl="0" fontAlgn="t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 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rtl="0" fontAlgn="t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 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000" algn="l" defTabSz="914400" rtl="0" eaLnBrk="1" fontAlgn="t" latinLnBrk="0" hangingPunct="1"/>
                      <a:r>
                        <a:rPr lang="en-IN" sz="2400" b="1" i="0" u="none" strike="noStrike" dirty="0" smtClean="0">
                          <a:solidFill>
                            <a:schemeClr val="tx1"/>
                          </a:solidFill>
                          <a:latin typeface="Garamond"/>
                        </a:rPr>
                        <a:t>663 </a:t>
                      </a:r>
                      <a:r>
                        <a:rPr lang="en-IN" sz="2400" b="1" i="0" u="none" strike="noStrike" dirty="0" smtClean="0">
                          <a:solidFill>
                            <a:srgbClr val="FF0000"/>
                          </a:solidFill>
                          <a:latin typeface="Garamond"/>
                        </a:rPr>
                        <a:t>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Fund management activities</a:t>
                      </a:r>
                    </a:p>
                  </a:txBody>
                  <a:tcPr marL="3911" marR="3911" marT="39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7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Scope of proposed STPI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473152"/>
              </p:ext>
            </p:extLst>
          </p:nvPr>
        </p:nvGraphicFramePr>
        <p:xfrm>
          <a:off x="838200" y="1825625"/>
          <a:ext cx="10515600" cy="3691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834"/>
                <a:gridCol w="5549766"/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Class  </a:t>
                      </a:r>
                    </a:p>
                  </a:txBody>
                  <a:tcPr marL="1774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Sub Class </a:t>
                      </a:r>
                    </a:p>
                  </a:txBody>
                  <a:tcPr marL="1774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ISIC (2008)</a:t>
                      </a:r>
                    </a:p>
                  </a:txBody>
                  <a:tcPr marL="1774" marR="1774" marT="1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NIC (2008)</a:t>
                      </a:r>
                    </a:p>
                  </a:txBody>
                  <a:tcPr marL="1774" marR="1774" marT="1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6611- </a:t>
                      </a:r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Garamond"/>
                        </a:rPr>
                        <a:t>Administration of financial markets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66110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- </a:t>
                      </a:r>
                      <a:r>
                        <a:rPr lang="en-IN" sz="1800" b="0" i="0" u="none" strike="noStrike" dirty="0" smtClean="0">
                          <a:solidFill>
                            <a:srgbClr val="FF0000"/>
                          </a:solidFill>
                          <a:latin typeface="Garamond"/>
                        </a:rPr>
                        <a:t>Administration of financial markets</a:t>
                      </a:r>
                      <a:r>
                        <a:rPr lang="en-IN" sz="1800" b="1" i="0" u="none" strike="noStrike" dirty="0" smtClean="0">
                          <a:solidFill>
                            <a:srgbClr val="FF0000"/>
                          </a:solidFill>
                          <a:latin typeface="Garamond"/>
                        </a:rPr>
                        <a:t> 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6612- </a:t>
                      </a:r>
                      <a:r>
                        <a:rPr lang="en-IN" sz="2400" b="0" i="0" u="none" strike="noStrike" kern="1200" dirty="0" smtClean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Security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and commodity contracts brokerage</a:t>
                      </a: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66120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Security and commodity contracts brokerage </a:t>
                      </a: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6619-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Other activities auxiliary to financial service activities</a:t>
                      </a: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66190-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Activities auxiliary to financial service activities </a:t>
                      </a:r>
                      <a:r>
                        <a:rPr lang="en-IN" sz="2400" b="0" i="0" u="none" strike="noStrike" kern="1200" dirty="0" err="1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n.e.c</a:t>
                      </a:r>
                      <a:r>
                        <a:rPr lang="en-IN" sz="1800" b="0" i="0" u="none" strike="noStrike" dirty="0">
                          <a:solidFill>
                            <a:srgbClr val="00B050"/>
                          </a:solidFill>
                          <a:latin typeface="Garamond"/>
                        </a:rPr>
                        <a:t>.</a:t>
                      </a:r>
                      <a:endParaRPr lang="en-IN" sz="1800" b="1" i="0" u="none" strike="noStrike" dirty="0">
                        <a:solidFill>
                          <a:srgbClr val="00B05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6630- </a:t>
                      </a:r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Garamond"/>
                        </a:rPr>
                        <a:t>Fund management activities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66301- </a:t>
                      </a:r>
                      <a:r>
                        <a:rPr lang="en-IN" sz="2400" b="0" i="0" u="none" strike="noStrike" kern="1200" dirty="0">
                          <a:solidFill>
                            <a:srgbClr val="0000FF"/>
                          </a:solidFill>
                          <a:latin typeface="Garamond"/>
                          <a:ea typeface="+mn-ea"/>
                          <a:cs typeface="+mn-cs"/>
                        </a:rPr>
                        <a:t>Management of mutual funds</a:t>
                      </a: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66302- </a:t>
                      </a:r>
                      <a:r>
                        <a:rPr lang="en-IN" sz="1800" b="0" i="0" u="none" strike="noStrike" dirty="0" smtClean="0">
                          <a:solidFill>
                            <a:srgbClr val="FF0000"/>
                          </a:solidFill>
                          <a:latin typeface="Garamond"/>
                        </a:rPr>
                        <a:t>Management </a:t>
                      </a:r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Garamond"/>
                        </a:rPr>
                        <a:t>of pension funds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 fontAlgn="t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66309- </a:t>
                      </a:r>
                      <a:r>
                        <a:rPr lang="en-IN" sz="1800" b="0" i="0" u="none" strike="noStrike" dirty="0" smtClean="0">
                          <a:solidFill>
                            <a:srgbClr val="FF0000"/>
                          </a:solidFill>
                          <a:latin typeface="Garamond"/>
                        </a:rPr>
                        <a:t>Management </a:t>
                      </a:r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Garamond"/>
                        </a:rPr>
                        <a:t>of other investment funds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Garamond"/>
                      </a:endParaRPr>
                    </a:p>
                  </a:txBody>
                  <a:tcPr marL="31939" marR="1774" marT="17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6280" y="2096561"/>
            <a:ext cx="1620520" cy="8226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aramond" panose="02020404030301010803" pitchFamily="18" charset="0"/>
              </a:rPr>
              <a:t>Primary Market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31160" y="2092912"/>
            <a:ext cx="1711960" cy="8262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Secondary Market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37480" y="2087582"/>
            <a:ext cx="1620520" cy="8262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aramond" panose="02020404030301010803" pitchFamily="18" charset="0"/>
              </a:rPr>
              <a:t>Bonds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11085" y="2087582"/>
            <a:ext cx="1376680" cy="8262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Mutual Fund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301480" y="2081912"/>
            <a:ext cx="2138679" cy="8262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Commodities Market</a:t>
            </a: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 flipH="1">
            <a:off x="1524000" y="2919204"/>
            <a:ext cx="2540" cy="9858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48100" y="2919204"/>
            <a:ext cx="7620" cy="12836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55720" y="3583840"/>
            <a:ext cx="19456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55720" y="4190533"/>
            <a:ext cx="19456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47040" y="3583840"/>
            <a:ext cx="2824480" cy="3862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>
                <a:latin typeface="Garamond" panose="02020404030301010803" pitchFamily="18" charset="0"/>
              </a:rPr>
              <a:t>Initial Public </a:t>
            </a:r>
            <a:r>
              <a:rPr lang="en-US" sz="2400" dirty="0" smtClean="0">
                <a:latin typeface="Garamond" panose="02020404030301010803" pitchFamily="18" charset="0"/>
              </a:rPr>
              <a:t>Offering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8760" y="3373893"/>
            <a:ext cx="2931160" cy="3862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Stock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66540" y="3997414"/>
            <a:ext cx="2913380" cy="3862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>
                <a:latin typeface="Garamond" panose="02020404030301010803" pitchFamily="18" charset="0"/>
              </a:rPr>
              <a:t>Derivatives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424680" y="4383653"/>
            <a:ext cx="0" cy="157064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4680" y="4761467"/>
            <a:ext cx="19456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24680" y="5395416"/>
            <a:ext cx="19456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24680" y="5954296"/>
            <a:ext cx="19456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237480" y="4585365"/>
            <a:ext cx="1742440" cy="3862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Stock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37480" y="5207098"/>
            <a:ext cx="1742440" cy="4049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Currency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67960" y="5771416"/>
            <a:ext cx="1711960" cy="3862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Interest Rate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576637" y="596654"/>
            <a:ext cx="3875405" cy="8262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Garamond" panose="02020404030301010803" pitchFamily="18" charset="0"/>
              </a:rPr>
              <a:t>STOCK MARKET</a:t>
            </a:r>
            <a:endParaRPr lang="en-US" sz="2800" b="1" dirty="0">
              <a:latin typeface="Garamond" panose="02020404030301010803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310640" y="1769985"/>
            <a:ext cx="9234170" cy="283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310640" y="1798322"/>
            <a:ext cx="22860" cy="2945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0544810" y="1769985"/>
            <a:ext cx="1270" cy="3128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855720" y="1768846"/>
            <a:ext cx="22860" cy="2945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7999730" y="1791034"/>
            <a:ext cx="1270" cy="3128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885180" y="1791034"/>
            <a:ext cx="1270" cy="3128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5393055" y="1424085"/>
            <a:ext cx="4445" cy="3534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3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081"/>
            <a:ext cx="10515600" cy="1300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Inputs proposed for STPI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65378"/>
              </p:ext>
            </p:extLst>
          </p:nvPr>
        </p:nvGraphicFramePr>
        <p:xfrm>
          <a:off x="850900" y="1432559"/>
          <a:ext cx="10490200" cy="3564730"/>
        </p:xfrm>
        <a:graphic>
          <a:graphicData uri="http://schemas.openxmlformats.org/drawingml/2006/table">
            <a:tbl>
              <a:tblPr firstRow="1" firstCol="1" bandRow="1"/>
              <a:tblGrid>
                <a:gridCol w="945019"/>
                <a:gridCol w="2617595"/>
                <a:gridCol w="3466327"/>
                <a:gridCol w="3461259"/>
              </a:tblGrid>
              <a:tr h="896775">
                <a:tc>
                  <a:txBody>
                    <a:bodyPr/>
                    <a:lstStyle/>
                    <a:p>
                      <a:pPr marL="0" marR="3492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Intermediaries/Capital Market Participants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of Data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Indicative measure of Service Price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4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 - Primary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 Banks / Merchant Banks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10 Lead Managers (Left Lead Managers)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(Cost Incurred) / (Total Issue Size)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Underwriters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2 Underwriters by Issue Size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(Fees Collected) / (Total Issue Size)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Portfolio 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Managers/PMS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5 PMS by AUM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(Fees Collected) / (Average AUM)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0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081"/>
            <a:ext cx="10515600" cy="1300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Inputs proposed for STPI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49223"/>
              </p:ext>
            </p:extLst>
          </p:nvPr>
        </p:nvGraphicFramePr>
        <p:xfrm>
          <a:off x="850900" y="1432561"/>
          <a:ext cx="10490200" cy="4602780"/>
        </p:xfrm>
        <a:graphic>
          <a:graphicData uri="http://schemas.openxmlformats.org/drawingml/2006/table">
            <a:tbl>
              <a:tblPr firstRow="1" firstCol="1" bandRow="1"/>
              <a:tblGrid>
                <a:gridCol w="945019"/>
                <a:gridCol w="2617595"/>
                <a:gridCol w="3466327"/>
                <a:gridCol w="3461259"/>
              </a:tblGrid>
              <a:tr h="464592">
                <a:tc>
                  <a:txBody>
                    <a:bodyPr/>
                    <a:lstStyle/>
                    <a:p>
                      <a:pPr marL="0" marR="3492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Intermediaries/Capital Market Participants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of Data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Indicative measure of Service Price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8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 - Secondary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Stock/Share Brokers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10 Brokerages - (Retail/Institutional)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(Brokerage Charges) / (Volume 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Traded)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Depository participants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10 DP's by value of security transfers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(Charges collected) / (Total Value of 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Custodians of Securities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5 Custodians by value of security transfers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(Charges collected) / (Total Value of 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Exchanges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Exchanges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(STT + Exchange Transaction Fees) / 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(Volume Traded)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8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081"/>
            <a:ext cx="10515600" cy="1300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Inputs proposed for STPI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51827"/>
              </p:ext>
            </p:extLst>
          </p:nvPr>
        </p:nvGraphicFramePr>
        <p:xfrm>
          <a:off x="850900" y="1432561"/>
          <a:ext cx="10490200" cy="4282067"/>
        </p:xfrm>
        <a:graphic>
          <a:graphicData uri="http://schemas.openxmlformats.org/drawingml/2006/table">
            <a:tbl>
              <a:tblPr firstRow="1" firstCol="1" bandRow="1"/>
              <a:tblGrid>
                <a:gridCol w="945019"/>
                <a:gridCol w="2617595"/>
                <a:gridCol w="3466327"/>
                <a:gridCol w="3461259"/>
              </a:tblGrid>
              <a:tr h="922732">
                <a:tc>
                  <a:txBody>
                    <a:bodyPr/>
                    <a:lstStyle/>
                    <a:p>
                      <a:pPr marL="0" marR="3492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Intermediaries/Capital Market Participants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of Data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Indicative measure of Service Price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Rating Agencies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CRA’s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(Total New Rating assigned Fees) / (Total Volume of new ratings assigned)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 Management 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Companies/Mutual Funds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10 by AUM - (Equity/Debt)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(Total FMC) / (Average AUM)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Advisers and Research Analyst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 to data availability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Fees</a:t>
                      </a:r>
                      <a:r>
                        <a:rPr lang="en-US" sz="2000" baseline="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charged as per cent of return/ Flat charges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49" marR="20076" marT="6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1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97508"/>
              </p:ext>
            </p:extLst>
          </p:nvPr>
        </p:nvGraphicFramePr>
        <p:xfrm>
          <a:off x="838200" y="1690687"/>
          <a:ext cx="8884920" cy="4902836"/>
        </p:xfrm>
        <a:graphic>
          <a:graphicData uri="http://schemas.openxmlformats.org/drawingml/2006/table">
            <a:tbl>
              <a:tblPr firstRow="1" firstCol="1" bandRow="1"/>
              <a:tblGrid>
                <a:gridCol w="1816331"/>
                <a:gridCol w="7068589"/>
              </a:tblGrid>
              <a:tr h="579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Securities</a:t>
                      </a:r>
                      <a:endParaRPr lang="en-US" sz="1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 </a:t>
                      </a:r>
                      <a:r>
                        <a:rPr lang="en-US" sz="1600" b="1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only</a:t>
                      </a:r>
                      <a:endParaRPr lang="en-US" sz="1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STOCKS &amp; DERIVATIVES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Brokerage commission, Stamp Duty, Service tax, Custody charges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MUTUAL FUNDS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 ratio, Exit Load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CORPORATE BONDS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Brokerage, Underwriter, Lead Arranger’s fees, Annual Listing fee, Initial Listing Fee, Trustee Fee, Printing, advertisement and distribution.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IPO</a:t>
                      </a:r>
                      <a:endParaRPr lang="en-US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Underwriter’s discount, Legal Advisory Cost, Financial Reporting Advisor, Printing, Registration Fee, Exchange Listing Fee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564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771</Words>
  <Application>Microsoft Office PowerPoint</Application>
  <PresentationFormat>Custom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Securities Transaction Price Index (STPI)</vt:lpstr>
      <vt:lpstr>Background</vt:lpstr>
      <vt:lpstr>Scope of proposed STPI</vt:lpstr>
      <vt:lpstr>Scope of proposed STPI</vt:lpstr>
      <vt:lpstr>PowerPoint Presentation</vt:lpstr>
      <vt:lpstr>Inputs proposed for STPI</vt:lpstr>
      <vt:lpstr>Inputs proposed for STPI</vt:lpstr>
      <vt:lpstr>Inputs proposed for STPI</vt:lpstr>
      <vt:lpstr>Coverage</vt:lpstr>
      <vt:lpstr>STPI to measure changes</vt:lpstr>
      <vt:lpstr>Specification of the Service</vt:lpstr>
      <vt:lpstr>Quality Issues</vt:lpstr>
      <vt:lpstr>Weighting Diagram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Securities Transaction Price Index</dc:title>
  <dc:creator>Harsh Wardhan</dc:creator>
  <cp:lastModifiedBy>admin</cp:lastModifiedBy>
  <cp:revision>37</cp:revision>
  <cp:lastPrinted>2017-10-12T05:19:17Z</cp:lastPrinted>
  <dcterms:created xsi:type="dcterms:W3CDTF">2017-10-11T07:02:49Z</dcterms:created>
  <dcterms:modified xsi:type="dcterms:W3CDTF">2017-10-16T10:59:23Z</dcterms:modified>
</cp:coreProperties>
</file>